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345" r:id="rId2"/>
    <p:sldId id="346" r:id="rId3"/>
    <p:sldId id="347" r:id="rId4"/>
    <p:sldId id="351" r:id="rId5"/>
    <p:sldId id="372" r:id="rId6"/>
    <p:sldId id="348" r:id="rId7"/>
    <p:sldId id="373" r:id="rId8"/>
    <p:sldId id="349" r:id="rId9"/>
    <p:sldId id="362" r:id="rId10"/>
    <p:sldId id="363" r:id="rId11"/>
    <p:sldId id="364" r:id="rId12"/>
    <p:sldId id="360" r:id="rId13"/>
    <p:sldId id="299" r:id="rId14"/>
    <p:sldId id="374" r:id="rId15"/>
    <p:sldId id="366" r:id="rId16"/>
    <p:sldId id="367" r:id="rId17"/>
    <p:sldId id="369" r:id="rId18"/>
    <p:sldId id="368" r:id="rId19"/>
    <p:sldId id="365" r:id="rId20"/>
    <p:sldId id="371" r:id="rId21"/>
  </p:sldIdLst>
  <p:sldSz cx="9144000" cy="6858000" type="screen4x3"/>
  <p:notesSz cx="7010400" cy="9296400"/>
  <p:custDataLst>
    <p:tags r:id="rId24"/>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nker, Claire" initials="Y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8"/>
    <a:srgbClr val="797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53" autoAdjust="0"/>
  </p:normalViewPr>
  <p:slideViewPr>
    <p:cSldViewPr>
      <p:cViewPr varScale="1">
        <p:scale>
          <a:sx n="68" d="100"/>
          <a:sy n="68" d="100"/>
        </p:scale>
        <p:origin x="1572" y="3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144"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C3069-C4EC-49C2-900C-21F45468A69B}"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3B7A9017-8D71-4345-9B17-EA80F9700B65}">
      <dgm:prSet phldrT="[Text]" custT="1"/>
      <dgm:spPr/>
      <dgm:t>
        <a:bodyPr/>
        <a:lstStyle/>
        <a:p>
          <a:r>
            <a:rPr lang="en-US" sz="2000" dirty="0"/>
            <a:t>Establish good working relationship</a:t>
          </a:r>
        </a:p>
      </dgm:t>
    </dgm:pt>
    <dgm:pt modelId="{C6EB62EF-0D2B-4FF4-894B-099AB6713F6B}" type="parTrans" cxnId="{157D0399-3F50-4449-A65C-933533AEB08F}">
      <dgm:prSet/>
      <dgm:spPr/>
      <dgm:t>
        <a:bodyPr/>
        <a:lstStyle/>
        <a:p>
          <a:endParaRPr lang="en-US" sz="1600"/>
        </a:p>
      </dgm:t>
    </dgm:pt>
    <dgm:pt modelId="{0148C5EF-6436-4A6C-95F2-C608615A3EEC}" type="sibTrans" cxnId="{157D0399-3F50-4449-A65C-933533AEB08F}">
      <dgm:prSet/>
      <dgm:spPr/>
      <dgm:t>
        <a:bodyPr/>
        <a:lstStyle/>
        <a:p>
          <a:endParaRPr lang="en-US" sz="1600"/>
        </a:p>
      </dgm:t>
    </dgm:pt>
    <dgm:pt modelId="{7B359D5E-8C8A-431C-81F7-BA38CB10A490}">
      <dgm:prSet phldrT="[Text]" custT="1"/>
      <dgm:spPr/>
      <dgm:t>
        <a:bodyPr/>
        <a:lstStyle/>
        <a:p>
          <a:r>
            <a:rPr lang="en-US" sz="2000" dirty="0"/>
            <a:t>Client connected, satisfied</a:t>
          </a:r>
        </a:p>
      </dgm:t>
    </dgm:pt>
    <dgm:pt modelId="{23F4F6F3-B43F-40A4-8B11-4430F5A92F12}" type="parTrans" cxnId="{CF686C4D-164D-4636-8A54-51443D5D3475}">
      <dgm:prSet/>
      <dgm:spPr/>
      <dgm:t>
        <a:bodyPr/>
        <a:lstStyle/>
        <a:p>
          <a:endParaRPr lang="en-US" sz="1600"/>
        </a:p>
      </dgm:t>
    </dgm:pt>
    <dgm:pt modelId="{FD092892-E48E-459C-907C-C6489DD4C354}" type="sibTrans" cxnId="{CF686C4D-164D-4636-8A54-51443D5D3475}">
      <dgm:prSet/>
      <dgm:spPr/>
      <dgm:t>
        <a:bodyPr/>
        <a:lstStyle/>
        <a:p>
          <a:endParaRPr lang="en-US" sz="1600"/>
        </a:p>
      </dgm:t>
    </dgm:pt>
    <dgm:pt modelId="{A406ED00-3C7D-4837-9BC8-BE39C23542DB}">
      <dgm:prSet phldrT="[Text]" custT="1"/>
      <dgm:spPr/>
      <dgm:t>
        <a:bodyPr/>
        <a:lstStyle/>
        <a:p>
          <a:r>
            <a:rPr lang="en-US" sz="2000" dirty="0"/>
            <a:t>Retained in services</a:t>
          </a:r>
        </a:p>
      </dgm:t>
    </dgm:pt>
    <dgm:pt modelId="{D76B36B3-A811-4E89-A65B-198279210A78}" type="parTrans" cxnId="{326317A0-A8EF-47B7-9570-F36CCEBBABA3}">
      <dgm:prSet/>
      <dgm:spPr/>
      <dgm:t>
        <a:bodyPr/>
        <a:lstStyle/>
        <a:p>
          <a:endParaRPr lang="en-US" sz="1600"/>
        </a:p>
      </dgm:t>
    </dgm:pt>
    <dgm:pt modelId="{B269A834-0F5E-42E4-B0D0-E2766B7A963F}" type="sibTrans" cxnId="{326317A0-A8EF-47B7-9570-F36CCEBBABA3}">
      <dgm:prSet/>
      <dgm:spPr/>
      <dgm:t>
        <a:bodyPr/>
        <a:lstStyle/>
        <a:p>
          <a:endParaRPr lang="en-US" sz="1600"/>
        </a:p>
      </dgm:t>
    </dgm:pt>
    <dgm:pt modelId="{2B7016D7-4FBB-4DE5-88C1-0DFAE854EBFC}">
      <dgm:prSet custT="1"/>
      <dgm:spPr/>
      <dgm:t>
        <a:bodyPr/>
        <a:lstStyle/>
        <a:p>
          <a:r>
            <a:rPr lang="en-US" sz="2000" dirty="0"/>
            <a:t>Good outcomes</a:t>
          </a:r>
        </a:p>
      </dgm:t>
    </dgm:pt>
    <dgm:pt modelId="{C20FCA85-5A4B-44F5-B5E5-0F6F0B4FD936}" type="parTrans" cxnId="{6A628327-D8A2-4C2F-BEE8-8863083C3879}">
      <dgm:prSet/>
      <dgm:spPr/>
      <dgm:t>
        <a:bodyPr/>
        <a:lstStyle/>
        <a:p>
          <a:endParaRPr lang="en-US" sz="1600"/>
        </a:p>
      </dgm:t>
    </dgm:pt>
    <dgm:pt modelId="{F54B26D2-BCAD-46E2-BB66-A1A270E68F60}" type="sibTrans" cxnId="{6A628327-D8A2-4C2F-BEE8-8863083C3879}">
      <dgm:prSet/>
      <dgm:spPr/>
      <dgm:t>
        <a:bodyPr/>
        <a:lstStyle/>
        <a:p>
          <a:endParaRPr lang="en-US" sz="1600"/>
        </a:p>
      </dgm:t>
    </dgm:pt>
    <dgm:pt modelId="{8F71944A-B1A1-465B-9682-8FF115C08B3C}" type="pres">
      <dgm:prSet presAssocID="{AD1C3069-C4EC-49C2-900C-21F45468A69B}" presName="Name0" presStyleCnt="0">
        <dgm:presLayoutVars>
          <dgm:chMax val="11"/>
          <dgm:chPref val="11"/>
          <dgm:dir/>
          <dgm:resizeHandles/>
        </dgm:presLayoutVars>
      </dgm:prSet>
      <dgm:spPr/>
    </dgm:pt>
    <dgm:pt modelId="{CA2F0939-1DCC-4B45-944F-19FF24B87D80}" type="pres">
      <dgm:prSet presAssocID="{2B7016D7-4FBB-4DE5-88C1-0DFAE854EBFC}" presName="Accent4" presStyleCnt="0"/>
      <dgm:spPr/>
    </dgm:pt>
    <dgm:pt modelId="{377DBF45-92FB-4065-B0B3-5DE95A99744E}" type="pres">
      <dgm:prSet presAssocID="{2B7016D7-4FBB-4DE5-88C1-0DFAE854EBFC}" presName="Accent" presStyleLbl="node1" presStyleIdx="0" presStyleCnt="4"/>
      <dgm:spPr/>
    </dgm:pt>
    <dgm:pt modelId="{12764A10-4331-4D34-9B9F-2CF096F5CD7C}" type="pres">
      <dgm:prSet presAssocID="{2B7016D7-4FBB-4DE5-88C1-0DFAE854EBFC}" presName="ParentBackground4" presStyleCnt="0"/>
      <dgm:spPr/>
    </dgm:pt>
    <dgm:pt modelId="{2A61ECA9-98F4-4C32-8348-A02E8A91CF7E}" type="pres">
      <dgm:prSet presAssocID="{2B7016D7-4FBB-4DE5-88C1-0DFAE854EBFC}" presName="ParentBackground" presStyleLbl="fgAcc1" presStyleIdx="0" presStyleCnt="4"/>
      <dgm:spPr/>
    </dgm:pt>
    <dgm:pt modelId="{5F673935-C472-498E-9853-4A95058BBC7E}" type="pres">
      <dgm:prSet presAssocID="{2B7016D7-4FBB-4DE5-88C1-0DFAE854EBFC}" presName="Parent4" presStyleLbl="revTx" presStyleIdx="0" presStyleCnt="0">
        <dgm:presLayoutVars>
          <dgm:chMax val="1"/>
          <dgm:chPref val="1"/>
          <dgm:bulletEnabled val="1"/>
        </dgm:presLayoutVars>
      </dgm:prSet>
      <dgm:spPr/>
    </dgm:pt>
    <dgm:pt modelId="{37DA6FF3-17E4-4194-9406-0F765D6B3D01}" type="pres">
      <dgm:prSet presAssocID="{A406ED00-3C7D-4837-9BC8-BE39C23542DB}" presName="Accent3" presStyleCnt="0"/>
      <dgm:spPr/>
    </dgm:pt>
    <dgm:pt modelId="{E9ADCE87-573D-4688-8BAA-F041C5D78094}" type="pres">
      <dgm:prSet presAssocID="{A406ED00-3C7D-4837-9BC8-BE39C23542DB}" presName="Accent" presStyleLbl="node1" presStyleIdx="1" presStyleCnt="4"/>
      <dgm:spPr/>
    </dgm:pt>
    <dgm:pt modelId="{6B90D350-0DC9-4873-9CBA-F1B7243CD5AF}" type="pres">
      <dgm:prSet presAssocID="{A406ED00-3C7D-4837-9BC8-BE39C23542DB}" presName="ParentBackground3" presStyleCnt="0"/>
      <dgm:spPr/>
    </dgm:pt>
    <dgm:pt modelId="{D675A219-7B9F-427F-B266-091FE8F320DE}" type="pres">
      <dgm:prSet presAssocID="{A406ED00-3C7D-4837-9BC8-BE39C23542DB}" presName="ParentBackground" presStyleLbl="fgAcc1" presStyleIdx="1" presStyleCnt="4"/>
      <dgm:spPr/>
    </dgm:pt>
    <dgm:pt modelId="{B278E647-9B8C-4E97-A130-857EC25724D8}" type="pres">
      <dgm:prSet presAssocID="{A406ED00-3C7D-4837-9BC8-BE39C23542DB}" presName="Parent3" presStyleLbl="revTx" presStyleIdx="0" presStyleCnt="0">
        <dgm:presLayoutVars>
          <dgm:chMax val="1"/>
          <dgm:chPref val="1"/>
          <dgm:bulletEnabled val="1"/>
        </dgm:presLayoutVars>
      </dgm:prSet>
      <dgm:spPr/>
    </dgm:pt>
    <dgm:pt modelId="{509FDC0C-25DB-48DE-9C3C-6594148D982D}" type="pres">
      <dgm:prSet presAssocID="{7B359D5E-8C8A-431C-81F7-BA38CB10A490}" presName="Accent2" presStyleCnt="0"/>
      <dgm:spPr/>
    </dgm:pt>
    <dgm:pt modelId="{69382A9F-7775-49A2-BF8A-6588493FD43D}" type="pres">
      <dgm:prSet presAssocID="{7B359D5E-8C8A-431C-81F7-BA38CB10A490}" presName="Accent" presStyleLbl="node1" presStyleIdx="2" presStyleCnt="4"/>
      <dgm:spPr/>
    </dgm:pt>
    <dgm:pt modelId="{7B291AD4-CB8F-4C16-9858-DBD7D328963D}" type="pres">
      <dgm:prSet presAssocID="{7B359D5E-8C8A-431C-81F7-BA38CB10A490}" presName="ParentBackground2" presStyleCnt="0"/>
      <dgm:spPr/>
    </dgm:pt>
    <dgm:pt modelId="{2FCFDDCA-3D94-4AEC-BA4F-9319088698C7}" type="pres">
      <dgm:prSet presAssocID="{7B359D5E-8C8A-431C-81F7-BA38CB10A490}" presName="ParentBackground" presStyleLbl="fgAcc1" presStyleIdx="2" presStyleCnt="4"/>
      <dgm:spPr/>
    </dgm:pt>
    <dgm:pt modelId="{A0492731-CEB0-41F9-8B16-BE0A7469F390}" type="pres">
      <dgm:prSet presAssocID="{7B359D5E-8C8A-431C-81F7-BA38CB10A490}" presName="Parent2" presStyleLbl="revTx" presStyleIdx="0" presStyleCnt="0">
        <dgm:presLayoutVars>
          <dgm:chMax val="1"/>
          <dgm:chPref val="1"/>
          <dgm:bulletEnabled val="1"/>
        </dgm:presLayoutVars>
      </dgm:prSet>
      <dgm:spPr/>
    </dgm:pt>
    <dgm:pt modelId="{31A02F1D-BB8C-4D92-9936-9B305A8BE55E}" type="pres">
      <dgm:prSet presAssocID="{3B7A9017-8D71-4345-9B17-EA80F9700B65}" presName="Accent1" presStyleCnt="0"/>
      <dgm:spPr/>
    </dgm:pt>
    <dgm:pt modelId="{56146977-D8E6-410A-A2FD-0CA7BC096145}" type="pres">
      <dgm:prSet presAssocID="{3B7A9017-8D71-4345-9B17-EA80F9700B65}" presName="Accent" presStyleLbl="node1" presStyleIdx="3" presStyleCnt="4"/>
      <dgm:spPr/>
    </dgm:pt>
    <dgm:pt modelId="{EDD7D0BE-FC4C-4DEF-974B-CC1784C63520}" type="pres">
      <dgm:prSet presAssocID="{3B7A9017-8D71-4345-9B17-EA80F9700B65}" presName="ParentBackground1" presStyleCnt="0"/>
      <dgm:spPr/>
    </dgm:pt>
    <dgm:pt modelId="{5844FD4C-0361-440B-BBE9-6B2FAC88DF73}" type="pres">
      <dgm:prSet presAssocID="{3B7A9017-8D71-4345-9B17-EA80F9700B65}" presName="ParentBackground" presStyleLbl="fgAcc1" presStyleIdx="3" presStyleCnt="4"/>
      <dgm:spPr/>
    </dgm:pt>
    <dgm:pt modelId="{4DCB6E5D-64A6-45A9-B409-9262ABD272BC}" type="pres">
      <dgm:prSet presAssocID="{3B7A9017-8D71-4345-9B17-EA80F9700B65}" presName="Parent1" presStyleLbl="revTx" presStyleIdx="0" presStyleCnt="0">
        <dgm:presLayoutVars>
          <dgm:chMax val="1"/>
          <dgm:chPref val="1"/>
          <dgm:bulletEnabled val="1"/>
        </dgm:presLayoutVars>
      </dgm:prSet>
      <dgm:spPr/>
    </dgm:pt>
  </dgm:ptLst>
  <dgm:cxnLst>
    <dgm:cxn modelId="{52CF4102-B305-4D17-9010-A41EC565AC96}" type="presOf" srcId="{2B7016D7-4FBB-4DE5-88C1-0DFAE854EBFC}" destId="{2A61ECA9-98F4-4C32-8348-A02E8A91CF7E}" srcOrd="0" destOrd="0" presId="urn:microsoft.com/office/officeart/2011/layout/CircleProcess"/>
    <dgm:cxn modelId="{9D0FE306-6FAD-40AF-8AF2-2E5BD5D60B79}" type="presOf" srcId="{7B359D5E-8C8A-431C-81F7-BA38CB10A490}" destId="{2FCFDDCA-3D94-4AEC-BA4F-9319088698C7}" srcOrd="0" destOrd="0" presId="urn:microsoft.com/office/officeart/2011/layout/CircleProcess"/>
    <dgm:cxn modelId="{A53A3819-438F-40A0-A13F-DE55B20064C2}" type="presOf" srcId="{AD1C3069-C4EC-49C2-900C-21F45468A69B}" destId="{8F71944A-B1A1-465B-9682-8FF115C08B3C}" srcOrd="0" destOrd="0" presId="urn:microsoft.com/office/officeart/2011/layout/CircleProcess"/>
    <dgm:cxn modelId="{6A628327-D8A2-4C2F-BEE8-8863083C3879}" srcId="{AD1C3069-C4EC-49C2-900C-21F45468A69B}" destId="{2B7016D7-4FBB-4DE5-88C1-0DFAE854EBFC}" srcOrd="3" destOrd="0" parTransId="{C20FCA85-5A4B-44F5-B5E5-0F6F0B4FD936}" sibTransId="{F54B26D2-BCAD-46E2-BB66-A1A270E68F60}"/>
    <dgm:cxn modelId="{D6459060-D266-4F17-97F7-AE4EC80AB432}" type="presOf" srcId="{A406ED00-3C7D-4837-9BC8-BE39C23542DB}" destId="{B278E647-9B8C-4E97-A130-857EC25724D8}" srcOrd="1" destOrd="0" presId="urn:microsoft.com/office/officeart/2011/layout/CircleProcess"/>
    <dgm:cxn modelId="{CF686C4D-164D-4636-8A54-51443D5D3475}" srcId="{AD1C3069-C4EC-49C2-900C-21F45468A69B}" destId="{7B359D5E-8C8A-431C-81F7-BA38CB10A490}" srcOrd="1" destOrd="0" parTransId="{23F4F6F3-B43F-40A4-8B11-4430F5A92F12}" sibTransId="{FD092892-E48E-459C-907C-C6489DD4C354}"/>
    <dgm:cxn modelId="{8C719E74-CD0E-472B-B284-31A54DE6EB93}" type="presOf" srcId="{3B7A9017-8D71-4345-9B17-EA80F9700B65}" destId="{5844FD4C-0361-440B-BBE9-6B2FAC88DF73}" srcOrd="0" destOrd="0" presId="urn:microsoft.com/office/officeart/2011/layout/CircleProcess"/>
    <dgm:cxn modelId="{656A847B-FB91-4264-8F41-5714ED2DC284}" type="presOf" srcId="{3B7A9017-8D71-4345-9B17-EA80F9700B65}" destId="{4DCB6E5D-64A6-45A9-B409-9262ABD272BC}" srcOrd="1" destOrd="0" presId="urn:microsoft.com/office/officeart/2011/layout/CircleProcess"/>
    <dgm:cxn modelId="{6CB40B87-5931-41CD-A2B2-F88DDE15B0E1}" type="presOf" srcId="{7B359D5E-8C8A-431C-81F7-BA38CB10A490}" destId="{A0492731-CEB0-41F9-8B16-BE0A7469F390}" srcOrd="1" destOrd="0" presId="urn:microsoft.com/office/officeart/2011/layout/CircleProcess"/>
    <dgm:cxn modelId="{AE784B8E-44E9-4E8C-AB8D-E80CF61F34EE}" type="presOf" srcId="{A406ED00-3C7D-4837-9BC8-BE39C23542DB}" destId="{D675A219-7B9F-427F-B266-091FE8F320DE}" srcOrd="0" destOrd="0" presId="urn:microsoft.com/office/officeart/2011/layout/CircleProcess"/>
    <dgm:cxn modelId="{157D0399-3F50-4449-A65C-933533AEB08F}" srcId="{AD1C3069-C4EC-49C2-900C-21F45468A69B}" destId="{3B7A9017-8D71-4345-9B17-EA80F9700B65}" srcOrd="0" destOrd="0" parTransId="{C6EB62EF-0D2B-4FF4-894B-099AB6713F6B}" sibTransId="{0148C5EF-6436-4A6C-95F2-C608615A3EEC}"/>
    <dgm:cxn modelId="{326317A0-A8EF-47B7-9570-F36CCEBBABA3}" srcId="{AD1C3069-C4EC-49C2-900C-21F45468A69B}" destId="{A406ED00-3C7D-4837-9BC8-BE39C23542DB}" srcOrd="2" destOrd="0" parTransId="{D76B36B3-A811-4E89-A65B-198279210A78}" sibTransId="{B269A834-0F5E-42E4-B0D0-E2766B7A963F}"/>
    <dgm:cxn modelId="{2881B7E4-BF2F-4C72-ACCC-C0B6A92854DF}" type="presOf" srcId="{2B7016D7-4FBB-4DE5-88C1-0DFAE854EBFC}" destId="{5F673935-C472-498E-9853-4A95058BBC7E}" srcOrd="1" destOrd="0" presId="urn:microsoft.com/office/officeart/2011/layout/CircleProcess"/>
    <dgm:cxn modelId="{86F9360B-5F91-4E45-82C5-DD564E47254C}" type="presParOf" srcId="{8F71944A-B1A1-465B-9682-8FF115C08B3C}" destId="{CA2F0939-1DCC-4B45-944F-19FF24B87D80}" srcOrd="0" destOrd="0" presId="urn:microsoft.com/office/officeart/2011/layout/CircleProcess"/>
    <dgm:cxn modelId="{D2390C3B-215B-4152-B9F5-985472AFBF16}" type="presParOf" srcId="{CA2F0939-1DCC-4B45-944F-19FF24B87D80}" destId="{377DBF45-92FB-4065-B0B3-5DE95A99744E}" srcOrd="0" destOrd="0" presId="urn:microsoft.com/office/officeart/2011/layout/CircleProcess"/>
    <dgm:cxn modelId="{BF74FA3E-ADDE-4E15-B850-AF02FFA19E51}" type="presParOf" srcId="{8F71944A-B1A1-465B-9682-8FF115C08B3C}" destId="{12764A10-4331-4D34-9B9F-2CF096F5CD7C}" srcOrd="1" destOrd="0" presId="urn:microsoft.com/office/officeart/2011/layout/CircleProcess"/>
    <dgm:cxn modelId="{8BC21EC1-37B7-4431-ABAC-2EF4C4DD9059}" type="presParOf" srcId="{12764A10-4331-4D34-9B9F-2CF096F5CD7C}" destId="{2A61ECA9-98F4-4C32-8348-A02E8A91CF7E}" srcOrd="0" destOrd="0" presId="urn:microsoft.com/office/officeart/2011/layout/CircleProcess"/>
    <dgm:cxn modelId="{7FB4BB3F-B2D5-49D2-97DF-D528282D1B26}" type="presParOf" srcId="{8F71944A-B1A1-465B-9682-8FF115C08B3C}" destId="{5F673935-C472-498E-9853-4A95058BBC7E}" srcOrd="2" destOrd="0" presId="urn:microsoft.com/office/officeart/2011/layout/CircleProcess"/>
    <dgm:cxn modelId="{0202BAD0-9829-47D7-8BC1-A21F0AC02F06}" type="presParOf" srcId="{8F71944A-B1A1-465B-9682-8FF115C08B3C}" destId="{37DA6FF3-17E4-4194-9406-0F765D6B3D01}" srcOrd="3" destOrd="0" presId="urn:microsoft.com/office/officeart/2011/layout/CircleProcess"/>
    <dgm:cxn modelId="{97984A4B-9109-46C0-ABE1-AEA384A69B92}" type="presParOf" srcId="{37DA6FF3-17E4-4194-9406-0F765D6B3D01}" destId="{E9ADCE87-573D-4688-8BAA-F041C5D78094}" srcOrd="0" destOrd="0" presId="urn:microsoft.com/office/officeart/2011/layout/CircleProcess"/>
    <dgm:cxn modelId="{3186EF9E-B7CF-4BCD-A9CC-54F9B8789BDF}" type="presParOf" srcId="{8F71944A-B1A1-465B-9682-8FF115C08B3C}" destId="{6B90D350-0DC9-4873-9CBA-F1B7243CD5AF}" srcOrd="4" destOrd="0" presId="urn:microsoft.com/office/officeart/2011/layout/CircleProcess"/>
    <dgm:cxn modelId="{DDA481FF-D73B-4C90-9B56-FE227D805A5A}" type="presParOf" srcId="{6B90D350-0DC9-4873-9CBA-F1B7243CD5AF}" destId="{D675A219-7B9F-427F-B266-091FE8F320DE}" srcOrd="0" destOrd="0" presId="urn:microsoft.com/office/officeart/2011/layout/CircleProcess"/>
    <dgm:cxn modelId="{3802EE3D-91B1-4B6F-9719-51B465C20F2B}" type="presParOf" srcId="{8F71944A-B1A1-465B-9682-8FF115C08B3C}" destId="{B278E647-9B8C-4E97-A130-857EC25724D8}" srcOrd="5" destOrd="0" presId="urn:microsoft.com/office/officeart/2011/layout/CircleProcess"/>
    <dgm:cxn modelId="{F942A709-6BFF-4396-B955-E3373EC7F10E}" type="presParOf" srcId="{8F71944A-B1A1-465B-9682-8FF115C08B3C}" destId="{509FDC0C-25DB-48DE-9C3C-6594148D982D}" srcOrd="6" destOrd="0" presId="urn:microsoft.com/office/officeart/2011/layout/CircleProcess"/>
    <dgm:cxn modelId="{79868188-508D-482E-B4DA-3B4FE9443291}" type="presParOf" srcId="{509FDC0C-25DB-48DE-9C3C-6594148D982D}" destId="{69382A9F-7775-49A2-BF8A-6588493FD43D}" srcOrd="0" destOrd="0" presId="urn:microsoft.com/office/officeart/2011/layout/CircleProcess"/>
    <dgm:cxn modelId="{61A927EF-7C1E-4BD7-A37A-026C98AB2818}" type="presParOf" srcId="{8F71944A-B1A1-465B-9682-8FF115C08B3C}" destId="{7B291AD4-CB8F-4C16-9858-DBD7D328963D}" srcOrd="7" destOrd="0" presId="urn:microsoft.com/office/officeart/2011/layout/CircleProcess"/>
    <dgm:cxn modelId="{BC15EC9A-3849-4A0B-9AA2-C172623B7014}" type="presParOf" srcId="{7B291AD4-CB8F-4C16-9858-DBD7D328963D}" destId="{2FCFDDCA-3D94-4AEC-BA4F-9319088698C7}" srcOrd="0" destOrd="0" presId="urn:microsoft.com/office/officeart/2011/layout/CircleProcess"/>
    <dgm:cxn modelId="{55C5A09C-AC5D-467F-A10F-D8449DB45D19}" type="presParOf" srcId="{8F71944A-B1A1-465B-9682-8FF115C08B3C}" destId="{A0492731-CEB0-41F9-8B16-BE0A7469F390}" srcOrd="8" destOrd="0" presId="urn:microsoft.com/office/officeart/2011/layout/CircleProcess"/>
    <dgm:cxn modelId="{32F19266-524B-4BDF-969A-6A01DA89AD58}" type="presParOf" srcId="{8F71944A-B1A1-465B-9682-8FF115C08B3C}" destId="{31A02F1D-BB8C-4D92-9936-9B305A8BE55E}" srcOrd="9" destOrd="0" presId="urn:microsoft.com/office/officeart/2011/layout/CircleProcess"/>
    <dgm:cxn modelId="{E3AAA565-3B27-47E0-A1A7-FAFA1951CE2A}" type="presParOf" srcId="{31A02F1D-BB8C-4D92-9936-9B305A8BE55E}" destId="{56146977-D8E6-410A-A2FD-0CA7BC096145}" srcOrd="0" destOrd="0" presId="urn:microsoft.com/office/officeart/2011/layout/CircleProcess"/>
    <dgm:cxn modelId="{8D6604E0-27CF-4601-A883-E595F43A7FCF}" type="presParOf" srcId="{8F71944A-B1A1-465B-9682-8FF115C08B3C}" destId="{EDD7D0BE-FC4C-4DEF-974B-CC1784C63520}" srcOrd="10" destOrd="0" presId="urn:microsoft.com/office/officeart/2011/layout/CircleProcess"/>
    <dgm:cxn modelId="{912DC155-5979-491B-9920-C573F13DC7F5}" type="presParOf" srcId="{EDD7D0BE-FC4C-4DEF-974B-CC1784C63520}" destId="{5844FD4C-0361-440B-BBE9-6B2FAC88DF73}" srcOrd="0" destOrd="0" presId="urn:microsoft.com/office/officeart/2011/layout/CircleProcess"/>
    <dgm:cxn modelId="{DEE75083-E94C-4BE9-945B-33475366FAB7}" type="presParOf" srcId="{8F71944A-B1A1-465B-9682-8FF115C08B3C}" destId="{4DCB6E5D-64A6-45A9-B409-9262ABD272BC}"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1C3069-C4EC-49C2-900C-21F45468A69B}" type="doc">
      <dgm:prSet loTypeId="urn:microsoft.com/office/officeart/2011/layout/CircleProcess" loCatId="process" qsTypeId="urn:microsoft.com/office/officeart/2005/8/quickstyle/simple1" qsCatId="simple" csTypeId="urn:microsoft.com/office/officeart/2005/8/colors/accent2_2" csCatId="accent2" phldr="1"/>
      <dgm:spPr/>
      <dgm:t>
        <a:bodyPr/>
        <a:lstStyle/>
        <a:p>
          <a:endParaRPr lang="en-US"/>
        </a:p>
      </dgm:t>
    </dgm:pt>
    <dgm:pt modelId="{3B7A9017-8D71-4345-9B17-EA80F9700B65}">
      <dgm:prSet phldrT="[Text]" custT="1"/>
      <dgm:spPr/>
      <dgm:t>
        <a:bodyPr/>
        <a:lstStyle/>
        <a:p>
          <a:r>
            <a:rPr lang="en-US" sz="2000" dirty="0"/>
            <a:t>Lack of good working relationship</a:t>
          </a:r>
        </a:p>
      </dgm:t>
    </dgm:pt>
    <dgm:pt modelId="{C6EB62EF-0D2B-4FF4-894B-099AB6713F6B}" type="parTrans" cxnId="{157D0399-3F50-4449-A65C-933533AEB08F}">
      <dgm:prSet/>
      <dgm:spPr/>
      <dgm:t>
        <a:bodyPr/>
        <a:lstStyle/>
        <a:p>
          <a:endParaRPr lang="en-US" sz="1600"/>
        </a:p>
      </dgm:t>
    </dgm:pt>
    <dgm:pt modelId="{0148C5EF-6436-4A6C-95F2-C608615A3EEC}" type="sibTrans" cxnId="{157D0399-3F50-4449-A65C-933533AEB08F}">
      <dgm:prSet/>
      <dgm:spPr/>
      <dgm:t>
        <a:bodyPr/>
        <a:lstStyle/>
        <a:p>
          <a:endParaRPr lang="en-US" sz="1600"/>
        </a:p>
      </dgm:t>
    </dgm:pt>
    <dgm:pt modelId="{7B359D5E-8C8A-431C-81F7-BA38CB10A490}">
      <dgm:prSet phldrT="[Text]" custT="1"/>
      <dgm:spPr/>
      <dgm:t>
        <a:bodyPr/>
        <a:lstStyle/>
        <a:p>
          <a:r>
            <a:rPr lang="en-US" sz="2000" dirty="0"/>
            <a:t>Client shut down, defensive,  </a:t>
          </a:r>
          <a:r>
            <a:rPr lang="en-US" sz="2000" dirty="0" err="1"/>
            <a:t>dissatisified</a:t>
          </a:r>
          <a:endParaRPr lang="en-US" sz="2000" dirty="0"/>
        </a:p>
      </dgm:t>
    </dgm:pt>
    <dgm:pt modelId="{23F4F6F3-B43F-40A4-8B11-4430F5A92F12}" type="parTrans" cxnId="{CF686C4D-164D-4636-8A54-51443D5D3475}">
      <dgm:prSet/>
      <dgm:spPr/>
      <dgm:t>
        <a:bodyPr/>
        <a:lstStyle/>
        <a:p>
          <a:endParaRPr lang="en-US" sz="1600"/>
        </a:p>
      </dgm:t>
    </dgm:pt>
    <dgm:pt modelId="{FD092892-E48E-459C-907C-C6489DD4C354}" type="sibTrans" cxnId="{CF686C4D-164D-4636-8A54-51443D5D3475}">
      <dgm:prSet/>
      <dgm:spPr/>
      <dgm:t>
        <a:bodyPr/>
        <a:lstStyle/>
        <a:p>
          <a:endParaRPr lang="en-US" sz="1600"/>
        </a:p>
      </dgm:t>
    </dgm:pt>
    <dgm:pt modelId="{A406ED00-3C7D-4837-9BC8-BE39C23542DB}">
      <dgm:prSet phldrT="[Text]" custT="1"/>
      <dgm:spPr/>
      <dgm:t>
        <a:bodyPr/>
        <a:lstStyle/>
        <a:p>
          <a:r>
            <a:rPr lang="en-US" sz="2000" dirty="0"/>
            <a:t>No shows, drop out of services</a:t>
          </a:r>
        </a:p>
      </dgm:t>
    </dgm:pt>
    <dgm:pt modelId="{D76B36B3-A811-4E89-A65B-198279210A78}" type="parTrans" cxnId="{326317A0-A8EF-47B7-9570-F36CCEBBABA3}">
      <dgm:prSet/>
      <dgm:spPr/>
      <dgm:t>
        <a:bodyPr/>
        <a:lstStyle/>
        <a:p>
          <a:endParaRPr lang="en-US" sz="1600"/>
        </a:p>
      </dgm:t>
    </dgm:pt>
    <dgm:pt modelId="{B269A834-0F5E-42E4-B0D0-E2766B7A963F}" type="sibTrans" cxnId="{326317A0-A8EF-47B7-9570-F36CCEBBABA3}">
      <dgm:prSet/>
      <dgm:spPr/>
      <dgm:t>
        <a:bodyPr/>
        <a:lstStyle/>
        <a:p>
          <a:endParaRPr lang="en-US" sz="1600"/>
        </a:p>
      </dgm:t>
    </dgm:pt>
    <dgm:pt modelId="{2B7016D7-4FBB-4DE5-88C1-0DFAE854EBFC}">
      <dgm:prSet custT="1"/>
      <dgm:spPr/>
      <dgm:t>
        <a:bodyPr/>
        <a:lstStyle/>
        <a:p>
          <a:r>
            <a:rPr lang="en-US" sz="2000" dirty="0"/>
            <a:t>Poor outcomes</a:t>
          </a:r>
        </a:p>
      </dgm:t>
    </dgm:pt>
    <dgm:pt modelId="{C20FCA85-5A4B-44F5-B5E5-0F6F0B4FD936}" type="parTrans" cxnId="{6A628327-D8A2-4C2F-BEE8-8863083C3879}">
      <dgm:prSet/>
      <dgm:spPr/>
      <dgm:t>
        <a:bodyPr/>
        <a:lstStyle/>
        <a:p>
          <a:endParaRPr lang="en-US" sz="1600"/>
        </a:p>
      </dgm:t>
    </dgm:pt>
    <dgm:pt modelId="{F54B26D2-BCAD-46E2-BB66-A1A270E68F60}" type="sibTrans" cxnId="{6A628327-D8A2-4C2F-BEE8-8863083C3879}">
      <dgm:prSet/>
      <dgm:spPr/>
      <dgm:t>
        <a:bodyPr/>
        <a:lstStyle/>
        <a:p>
          <a:endParaRPr lang="en-US" sz="1600"/>
        </a:p>
      </dgm:t>
    </dgm:pt>
    <dgm:pt modelId="{8F71944A-B1A1-465B-9682-8FF115C08B3C}" type="pres">
      <dgm:prSet presAssocID="{AD1C3069-C4EC-49C2-900C-21F45468A69B}" presName="Name0" presStyleCnt="0">
        <dgm:presLayoutVars>
          <dgm:chMax val="11"/>
          <dgm:chPref val="11"/>
          <dgm:dir/>
          <dgm:resizeHandles/>
        </dgm:presLayoutVars>
      </dgm:prSet>
      <dgm:spPr/>
    </dgm:pt>
    <dgm:pt modelId="{CA2F0939-1DCC-4B45-944F-19FF24B87D80}" type="pres">
      <dgm:prSet presAssocID="{2B7016D7-4FBB-4DE5-88C1-0DFAE854EBFC}" presName="Accent4" presStyleCnt="0"/>
      <dgm:spPr/>
    </dgm:pt>
    <dgm:pt modelId="{377DBF45-92FB-4065-B0B3-5DE95A99744E}" type="pres">
      <dgm:prSet presAssocID="{2B7016D7-4FBB-4DE5-88C1-0DFAE854EBFC}" presName="Accent" presStyleLbl="node1" presStyleIdx="0" presStyleCnt="4"/>
      <dgm:spPr/>
    </dgm:pt>
    <dgm:pt modelId="{12764A10-4331-4D34-9B9F-2CF096F5CD7C}" type="pres">
      <dgm:prSet presAssocID="{2B7016D7-4FBB-4DE5-88C1-0DFAE854EBFC}" presName="ParentBackground4" presStyleCnt="0"/>
      <dgm:spPr/>
    </dgm:pt>
    <dgm:pt modelId="{2A61ECA9-98F4-4C32-8348-A02E8A91CF7E}" type="pres">
      <dgm:prSet presAssocID="{2B7016D7-4FBB-4DE5-88C1-0DFAE854EBFC}" presName="ParentBackground" presStyleLbl="fgAcc1" presStyleIdx="0" presStyleCnt="4"/>
      <dgm:spPr/>
    </dgm:pt>
    <dgm:pt modelId="{5F673935-C472-498E-9853-4A95058BBC7E}" type="pres">
      <dgm:prSet presAssocID="{2B7016D7-4FBB-4DE5-88C1-0DFAE854EBFC}" presName="Parent4" presStyleLbl="revTx" presStyleIdx="0" presStyleCnt="0">
        <dgm:presLayoutVars>
          <dgm:chMax val="1"/>
          <dgm:chPref val="1"/>
          <dgm:bulletEnabled val="1"/>
        </dgm:presLayoutVars>
      </dgm:prSet>
      <dgm:spPr/>
    </dgm:pt>
    <dgm:pt modelId="{37DA6FF3-17E4-4194-9406-0F765D6B3D01}" type="pres">
      <dgm:prSet presAssocID="{A406ED00-3C7D-4837-9BC8-BE39C23542DB}" presName="Accent3" presStyleCnt="0"/>
      <dgm:spPr/>
    </dgm:pt>
    <dgm:pt modelId="{E9ADCE87-573D-4688-8BAA-F041C5D78094}" type="pres">
      <dgm:prSet presAssocID="{A406ED00-3C7D-4837-9BC8-BE39C23542DB}" presName="Accent" presStyleLbl="node1" presStyleIdx="1" presStyleCnt="4"/>
      <dgm:spPr/>
    </dgm:pt>
    <dgm:pt modelId="{6B90D350-0DC9-4873-9CBA-F1B7243CD5AF}" type="pres">
      <dgm:prSet presAssocID="{A406ED00-3C7D-4837-9BC8-BE39C23542DB}" presName="ParentBackground3" presStyleCnt="0"/>
      <dgm:spPr/>
    </dgm:pt>
    <dgm:pt modelId="{D675A219-7B9F-427F-B266-091FE8F320DE}" type="pres">
      <dgm:prSet presAssocID="{A406ED00-3C7D-4837-9BC8-BE39C23542DB}" presName="ParentBackground" presStyleLbl="fgAcc1" presStyleIdx="1" presStyleCnt="4"/>
      <dgm:spPr/>
    </dgm:pt>
    <dgm:pt modelId="{B278E647-9B8C-4E97-A130-857EC25724D8}" type="pres">
      <dgm:prSet presAssocID="{A406ED00-3C7D-4837-9BC8-BE39C23542DB}" presName="Parent3" presStyleLbl="revTx" presStyleIdx="0" presStyleCnt="0">
        <dgm:presLayoutVars>
          <dgm:chMax val="1"/>
          <dgm:chPref val="1"/>
          <dgm:bulletEnabled val="1"/>
        </dgm:presLayoutVars>
      </dgm:prSet>
      <dgm:spPr/>
    </dgm:pt>
    <dgm:pt modelId="{509FDC0C-25DB-48DE-9C3C-6594148D982D}" type="pres">
      <dgm:prSet presAssocID="{7B359D5E-8C8A-431C-81F7-BA38CB10A490}" presName="Accent2" presStyleCnt="0"/>
      <dgm:spPr/>
    </dgm:pt>
    <dgm:pt modelId="{69382A9F-7775-49A2-BF8A-6588493FD43D}" type="pres">
      <dgm:prSet presAssocID="{7B359D5E-8C8A-431C-81F7-BA38CB10A490}" presName="Accent" presStyleLbl="node1" presStyleIdx="2" presStyleCnt="4"/>
      <dgm:spPr/>
    </dgm:pt>
    <dgm:pt modelId="{7B291AD4-CB8F-4C16-9858-DBD7D328963D}" type="pres">
      <dgm:prSet presAssocID="{7B359D5E-8C8A-431C-81F7-BA38CB10A490}" presName="ParentBackground2" presStyleCnt="0"/>
      <dgm:spPr/>
    </dgm:pt>
    <dgm:pt modelId="{2FCFDDCA-3D94-4AEC-BA4F-9319088698C7}" type="pres">
      <dgm:prSet presAssocID="{7B359D5E-8C8A-431C-81F7-BA38CB10A490}" presName="ParentBackground" presStyleLbl="fgAcc1" presStyleIdx="2" presStyleCnt="4"/>
      <dgm:spPr/>
    </dgm:pt>
    <dgm:pt modelId="{A0492731-CEB0-41F9-8B16-BE0A7469F390}" type="pres">
      <dgm:prSet presAssocID="{7B359D5E-8C8A-431C-81F7-BA38CB10A490}" presName="Parent2" presStyleLbl="revTx" presStyleIdx="0" presStyleCnt="0">
        <dgm:presLayoutVars>
          <dgm:chMax val="1"/>
          <dgm:chPref val="1"/>
          <dgm:bulletEnabled val="1"/>
        </dgm:presLayoutVars>
      </dgm:prSet>
      <dgm:spPr/>
    </dgm:pt>
    <dgm:pt modelId="{31A02F1D-BB8C-4D92-9936-9B305A8BE55E}" type="pres">
      <dgm:prSet presAssocID="{3B7A9017-8D71-4345-9B17-EA80F9700B65}" presName="Accent1" presStyleCnt="0"/>
      <dgm:spPr/>
    </dgm:pt>
    <dgm:pt modelId="{56146977-D8E6-410A-A2FD-0CA7BC096145}" type="pres">
      <dgm:prSet presAssocID="{3B7A9017-8D71-4345-9B17-EA80F9700B65}" presName="Accent" presStyleLbl="node1" presStyleIdx="3" presStyleCnt="4"/>
      <dgm:spPr/>
    </dgm:pt>
    <dgm:pt modelId="{EDD7D0BE-FC4C-4DEF-974B-CC1784C63520}" type="pres">
      <dgm:prSet presAssocID="{3B7A9017-8D71-4345-9B17-EA80F9700B65}" presName="ParentBackground1" presStyleCnt="0"/>
      <dgm:spPr/>
    </dgm:pt>
    <dgm:pt modelId="{5844FD4C-0361-440B-BBE9-6B2FAC88DF73}" type="pres">
      <dgm:prSet presAssocID="{3B7A9017-8D71-4345-9B17-EA80F9700B65}" presName="ParentBackground" presStyleLbl="fgAcc1" presStyleIdx="3" presStyleCnt="4"/>
      <dgm:spPr/>
    </dgm:pt>
    <dgm:pt modelId="{4DCB6E5D-64A6-45A9-B409-9262ABD272BC}" type="pres">
      <dgm:prSet presAssocID="{3B7A9017-8D71-4345-9B17-EA80F9700B65}" presName="Parent1" presStyleLbl="revTx" presStyleIdx="0" presStyleCnt="0">
        <dgm:presLayoutVars>
          <dgm:chMax val="1"/>
          <dgm:chPref val="1"/>
          <dgm:bulletEnabled val="1"/>
        </dgm:presLayoutVars>
      </dgm:prSet>
      <dgm:spPr/>
    </dgm:pt>
  </dgm:ptLst>
  <dgm:cxnLst>
    <dgm:cxn modelId="{52CF4102-B305-4D17-9010-A41EC565AC96}" type="presOf" srcId="{2B7016D7-4FBB-4DE5-88C1-0DFAE854EBFC}" destId="{2A61ECA9-98F4-4C32-8348-A02E8A91CF7E}" srcOrd="0" destOrd="0" presId="urn:microsoft.com/office/officeart/2011/layout/CircleProcess"/>
    <dgm:cxn modelId="{9D0FE306-6FAD-40AF-8AF2-2E5BD5D60B79}" type="presOf" srcId="{7B359D5E-8C8A-431C-81F7-BA38CB10A490}" destId="{2FCFDDCA-3D94-4AEC-BA4F-9319088698C7}" srcOrd="0" destOrd="0" presId="urn:microsoft.com/office/officeart/2011/layout/CircleProcess"/>
    <dgm:cxn modelId="{A53A3819-438F-40A0-A13F-DE55B20064C2}" type="presOf" srcId="{AD1C3069-C4EC-49C2-900C-21F45468A69B}" destId="{8F71944A-B1A1-465B-9682-8FF115C08B3C}" srcOrd="0" destOrd="0" presId="urn:microsoft.com/office/officeart/2011/layout/CircleProcess"/>
    <dgm:cxn modelId="{6A628327-D8A2-4C2F-BEE8-8863083C3879}" srcId="{AD1C3069-C4EC-49C2-900C-21F45468A69B}" destId="{2B7016D7-4FBB-4DE5-88C1-0DFAE854EBFC}" srcOrd="3" destOrd="0" parTransId="{C20FCA85-5A4B-44F5-B5E5-0F6F0B4FD936}" sibTransId="{F54B26D2-BCAD-46E2-BB66-A1A270E68F60}"/>
    <dgm:cxn modelId="{D6459060-D266-4F17-97F7-AE4EC80AB432}" type="presOf" srcId="{A406ED00-3C7D-4837-9BC8-BE39C23542DB}" destId="{B278E647-9B8C-4E97-A130-857EC25724D8}" srcOrd="1" destOrd="0" presId="urn:microsoft.com/office/officeart/2011/layout/CircleProcess"/>
    <dgm:cxn modelId="{CF686C4D-164D-4636-8A54-51443D5D3475}" srcId="{AD1C3069-C4EC-49C2-900C-21F45468A69B}" destId="{7B359D5E-8C8A-431C-81F7-BA38CB10A490}" srcOrd="1" destOrd="0" parTransId="{23F4F6F3-B43F-40A4-8B11-4430F5A92F12}" sibTransId="{FD092892-E48E-459C-907C-C6489DD4C354}"/>
    <dgm:cxn modelId="{8C719E74-CD0E-472B-B284-31A54DE6EB93}" type="presOf" srcId="{3B7A9017-8D71-4345-9B17-EA80F9700B65}" destId="{5844FD4C-0361-440B-BBE9-6B2FAC88DF73}" srcOrd="0" destOrd="0" presId="urn:microsoft.com/office/officeart/2011/layout/CircleProcess"/>
    <dgm:cxn modelId="{656A847B-FB91-4264-8F41-5714ED2DC284}" type="presOf" srcId="{3B7A9017-8D71-4345-9B17-EA80F9700B65}" destId="{4DCB6E5D-64A6-45A9-B409-9262ABD272BC}" srcOrd="1" destOrd="0" presId="urn:microsoft.com/office/officeart/2011/layout/CircleProcess"/>
    <dgm:cxn modelId="{6CB40B87-5931-41CD-A2B2-F88DDE15B0E1}" type="presOf" srcId="{7B359D5E-8C8A-431C-81F7-BA38CB10A490}" destId="{A0492731-CEB0-41F9-8B16-BE0A7469F390}" srcOrd="1" destOrd="0" presId="urn:microsoft.com/office/officeart/2011/layout/CircleProcess"/>
    <dgm:cxn modelId="{AE784B8E-44E9-4E8C-AB8D-E80CF61F34EE}" type="presOf" srcId="{A406ED00-3C7D-4837-9BC8-BE39C23542DB}" destId="{D675A219-7B9F-427F-B266-091FE8F320DE}" srcOrd="0" destOrd="0" presId="urn:microsoft.com/office/officeart/2011/layout/CircleProcess"/>
    <dgm:cxn modelId="{157D0399-3F50-4449-A65C-933533AEB08F}" srcId="{AD1C3069-C4EC-49C2-900C-21F45468A69B}" destId="{3B7A9017-8D71-4345-9B17-EA80F9700B65}" srcOrd="0" destOrd="0" parTransId="{C6EB62EF-0D2B-4FF4-894B-099AB6713F6B}" sibTransId="{0148C5EF-6436-4A6C-95F2-C608615A3EEC}"/>
    <dgm:cxn modelId="{326317A0-A8EF-47B7-9570-F36CCEBBABA3}" srcId="{AD1C3069-C4EC-49C2-900C-21F45468A69B}" destId="{A406ED00-3C7D-4837-9BC8-BE39C23542DB}" srcOrd="2" destOrd="0" parTransId="{D76B36B3-A811-4E89-A65B-198279210A78}" sibTransId="{B269A834-0F5E-42E4-B0D0-E2766B7A963F}"/>
    <dgm:cxn modelId="{2881B7E4-BF2F-4C72-ACCC-C0B6A92854DF}" type="presOf" srcId="{2B7016D7-4FBB-4DE5-88C1-0DFAE854EBFC}" destId="{5F673935-C472-498E-9853-4A95058BBC7E}" srcOrd="1" destOrd="0" presId="urn:microsoft.com/office/officeart/2011/layout/CircleProcess"/>
    <dgm:cxn modelId="{86F9360B-5F91-4E45-82C5-DD564E47254C}" type="presParOf" srcId="{8F71944A-B1A1-465B-9682-8FF115C08B3C}" destId="{CA2F0939-1DCC-4B45-944F-19FF24B87D80}" srcOrd="0" destOrd="0" presId="urn:microsoft.com/office/officeart/2011/layout/CircleProcess"/>
    <dgm:cxn modelId="{D2390C3B-215B-4152-B9F5-985472AFBF16}" type="presParOf" srcId="{CA2F0939-1DCC-4B45-944F-19FF24B87D80}" destId="{377DBF45-92FB-4065-B0B3-5DE95A99744E}" srcOrd="0" destOrd="0" presId="urn:microsoft.com/office/officeart/2011/layout/CircleProcess"/>
    <dgm:cxn modelId="{BF74FA3E-ADDE-4E15-B850-AF02FFA19E51}" type="presParOf" srcId="{8F71944A-B1A1-465B-9682-8FF115C08B3C}" destId="{12764A10-4331-4D34-9B9F-2CF096F5CD7C}" srcOrd="1" destOrd="0" presId="urn:microsoft.com/office/officeart/2011/layout/CircleProcess"/>
    <dgm:cxn modelId="{8BC21EC1-37B7-4431-ABAC-2EF4C4DD9059}" type="presParOf" srcId="{12764A10-4331-4D34-9B9F-2CF096F5CD7C}" destId="{2A61ECA9-98F4-4C32-8348-A02E8A91CF7E}" srcOrd="0" destOrd="0" presId="urn:microsoft.com/office/officeart/2011/layout/CircleProcess"/>
    <dgm:cxn modelId="{7FB4BB3F-B2D5-49D2-97DF-D528282D1B26}" type="presParOf" srcId="{8F71944A-B1A1-465B-9682-8FF115C08B3C}" destId="{5F673935-C472-498E-9853-4A95058BBC7E}" srcOrd="2" destOrd="0" presId="urn:microsoft.com/office/officeart/2011/layout/CircleProcess"/>
    <dgm:cxn modelId="{0202BAD0-9829-47D7-8BC1-A21F0AC02F06}" type="presParOf" srcId="{8F71944A-B1A1-465B-9682-8FF115C08B3C}" destId="{37DA6FF3-17E4-4194-9406-0F765D6B3D01}" srcOrd="3" destOrd="0" presId="urn:microsoft.com/office/officeart/2011/layout/CircleProcess"/>
    <dgm:cxn modelId="{97984A4B-9109-46C0-ABE1-AEA384A69B92}" type="presParOf" srcId="{37DA6FF3-17E4-4194-9406-0F765D6B3D01}" destId="{E9ADCE87-573D-4688-8BAA-F041C5D78094}" srcOrd="0" destOrd="0" presId="urn:microsoft.com/office/officeart/2011/layout/CircleProcess"/>
    <dgm:cxn modelId="{3186EF9E-B7CF-4BCD-A9CC-54F9B8789BDF}" type="presParOf" srcId="{8F71944A-B1A1-465B-9682-8FF115C08B3C}" destId="{6B90D350-0DC9-4873-9CBA-F1B7243CD5AF}" srcOrd="4" destOrd="0" presId="urn:microsoft.com/office/officeart/2011/layout/CircleProcess"/>
    <dgm:cxn modelId="{DDA481FF-D73B-4C90-9B56-FE227D805A5A}" type="presParOf" srcId="{6B90D350-0DC9-4873-9CBA-F1B7243CD5AF}" destId="{D675A219-7B9F-427F-B266-091FE8F320DE}" srcOrd="0" destOrd="0" presId="urn:microsoft.com/office/officeart/2011/layout/CircleProcess"/>
    <dgm:cxn modelId="{3802EE3D-91B1-4B6F-9719-51B465C20F2B}" type="presParOf" srcId="{8F71944A-B1A1-465B-9682-8FF115C08B3C}" destId="{B278E647-9B8C-4E97-A130-857EC25724D8}" srcOrd="5" destOrd="0" presId="urn:microsoft.com/office/officeart/2011/layout/CircleProcess"/>
    <dgm:cxn modelId="{F942A709-6BFF-4396-B955-E3373EC7F10E}" type="presParOf" srcId="{8F71944A-B1A1-465B-9682-8FF115C08B3C}" destId="{509FDC0C-25DB-48DE-9C3C-6594148D982D}" srcOrd="6" destOrd="0" presId="urn:microsoft.com/office/officeart/2011/layout/CircleProcess"/>
    <dgm:cxn modelId="{79868188-508D-482E-B4DA-3B4FE9443291}" type="presParOf" srcId="{509FDC0C-25DB-48DE-9C3C-6594148D982D}" destId="{69382A9F-7775-49A2-BF8A-6588493FD43D}" srcOrd="0" destOrd="0" presId="urn:microsoft.com/office/officeart/2011/layout/CircleProcess"/>
    <dgm:cxn modelId="{61A927EF-7C1E-4BD7-A37A-026C98AB2818}" type="presParOf" srcId="{8F71944A-B1A1-465B-9682-8FF115C08B3C}" destId="{7B291AD4-CB8F-4C16-9858-DBD7D328963D}" srcOrd="7" destOrd="0" presId="urn:microsoft.com/office/officeart/2011/layout/CircleProcess"/>
    <dgm:cxn modelId="{BC15EC9A-3849-4A0B-9AA2-C172623B7014}" type="presParOf" srcId="{7B291AD4-CB8F-4C16-9858-DBD7D328963D}" destId="{2FCFDDCA-3D94-4AEC-BA4F-9319088698C7}" srcOrd="0" destOrd="0" presId="urn:microsoft.com/office/officeart/2011/layout/CircleProcess"/>
    <dgm:cxn modelId="{55C5A09C-AC5D-467F-A10F-D8449DB45D19}" type="presParOf" srcId="{8F71944A-B1A1-465B-9682-8FF115C08B3C}" destId="{A0492731-CEB0-41F9-8B16-BE0A7469F390}" srcOrd="8" destOrd="0" presId="urn:microsoft.com/office/officeart/2011/layout/CircleProcess"/>
    <dgm:cxn modelId="{32F19266-524B-4BDF-969A-6A01DA89AD58}" type="presParOf" srcId="{8F71944A-B1A1-465B-9682-8FF115C08B3C}" destId="{31A02F1D-BB8C-4D92-9936-9B305A8BE55E}" srcOrd="9" destOrd="0" presId="urn:microsoft.com/office/officeart/2011/layout/CircleProcess"/>
    <dgm:cxn modelId="{E3AAA565-3B27-47E0-A1A7-FAFA1951CE2A}" type="presParOf" srcId="{31A02F1D-BB8C-4D92-9936-9B305A8BE55E}" destId="{56146977-D8E6-410A-A2FD-0CA7BC096145}" srcOrd="0" destOrd="0" presId="urn:microsoft.com/office/officeart/2011/layout/CircleProcess"/>
    <dgm:cxn modelId="{8D6604E0-27CF-4601-A883-E595F43A7FCF}" type="presParOf" srcId="{8F71944A-B1A1-465B-9682-8FF115C08B3C}" destId="{EDD7D0BE-FC4C-4DEF-974B-CC1784C63520}" srcOrd="10" destOrd="0" presId="urn:microsoft.com/office/officeart/2011/layout/CircleProcess"/>
    <dgm:cxn modelId="{912DC155-5979-491B-9920-C573F13DC7F5}" type="presParOf" srcId="{EDD7D0BE-FC4C-4DEF-974B-CC1784C63520}" destId="{5844FD4C-0361-440B-BBE9-6B2FAC88DF73}" srcOrd="0" destOrd="0" presId="urn:microsoft.com/office/officeart/2011/layout/CircleProcess"/>
    <dgm:cxn modelId="{DEE75083-E94C-4BE9-945B-33475366FAB7}" type="presParOf" srcId="{8F71944A-B1A1-465B-9682-8FF115C08B3C}" destId="{4DCB6E5D-64A6-45A9-B409-9262ABD272BC}"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DBF45-92FB-4065-B0B3-5DE95A99744E}">
      <dsp:nvSpPr>
        <dsp:cNvPr id="0" name=""/>
        <dsp:cNvSpPr/>
      </dsp:nvSpPr>
      <dsp:spPr>
        <a:xfrm>
          <a:off x="6983203" y="1507870"/>
          <a:ext cx="2089918" cy="20900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61ECA9-98F4-4C32-8348-A02E8A91CF7E}">
      <dsp:nvSpPr>
        <dsp:cNvPr id="0" name=""/>
        <dsp:cNvSpPr/>
      </dsp:nvSpPr>
      <dsp:spPr>
        <a:xfrm>
          <a:off x="7053106" y="1577550"/>
          <a:ext cx="1951008" cy="1950665"/>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Good outcomes</a:t>
          </a:r>
        </a:p>
      </dsp:txBody>
      <dsp:txXfrm>
        <a:off x="7331821" y="1856269"/>
        <a:ext cx="1393577" cy="1393228"/>
      </dsp:txXfrm>
    </dsp:sp>
    <dsp:sp modelId="{E9ADCE87-573D-4688-8BAA-F041C5D78094}">
      <dsp:nvSpPr>
        <dsp:cNvPr id="0" name=""/>
        <dsp:cNvSpPr/>
      </dsp:nvSpPr>
      <dsp:spPr>
        <a:xfrm rot="2700000">
          <a:off x="4814402" y="1507723"/>
          <a:ext cx="2089952" cy="208995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5A219-7B9F-427F-B266-091FE8F320DE}">
      <dsp:nvSpPr>
        <dsp:cNvPr id="0" name=""/>
        <dsp:cNvSpPr/>
      </dsp:nvSpPr>
      <dsp:spPr>
        <a:xfrm>
          <a:off x="4893284" y="1577550"/>
          <a:ext cx="1951008" cy="1950665"/>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Retained in services</a:t>
          </a:r>
        </a:p>
      </dsp:txBody>
      <dsp:txXfrm>
        <a:off x="5172000" y="1856269"/>
        <a:ext cx="1393577" cy="1393228"/>
      </dsp:txXfrm>
    </dsp:sp>
    <dsp:sp modelId="{69382A9F-7775-49A2-BF8A-6588493FD43D}">
      <dsp:nvSpPr>
        <dsp:cNvPr id="0" name=""/>
        <dsp:cNvSpPr/>
      </dsp:nvSpPr>
      <dsp:spPr>
        <a:xfrm rot="2700000">
          <a:off x="2663543" y="1507723"/>
          <a:ext cx="2089952" cy="208995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CFDDCA-3D94-4AEC-BA4F-9319088698C7}">
      <dsp:nvSpPr>
        <dsp:cNvPr id="0" name=""/>
        <dsp:cNvSpPr/>
      </dsp:nvSpPr>
      <dsp:spPr>
        <a:xfrm>
          <a:off x="2733463" y="1577550"/>
          <a:ext cx="1951008" cy="1950665"/>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Client connected, satisfied</a:t>
          </a:r>
        </a:p>
      </dsp:txBody>
      <dsp:txXfrm>
        <a:off x="3012178" y="1856269"/>
        <a:ext cx="1393577" cy="1393228"/>
      </dsp:txXfrm>
    </dsp:sp>
    <dsp:sp modelId="{56146977-D8E6-410A-A2FD-0CA7BC096145}">
      <dsp:nvSpPr>
        <dsp:cNvPr id="0" name=""/>
        <dsp:cNvSpPr/>
      </dsp:nvSpPr>
      <dsp:spPr>
        <a:xfrm rot="2700000">
          <a:off x="503721" y="1507723"/>
          <a:ext cx="2089952" cy="208995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44FD4C-0361-440B-BBE9-6B2FAC88DF73}">
      <dsp:nvSpPr>
        <dsp:cNvPr id="0" name=""/>
        <dsp:cNvSpPr/>
      </dsp:nvSpPr>
      <dsp:spPr>
        <a:xfrm>
          <a:off x="573641" y="1577550"/>
          <a:ext cx="1951008" cy="1950665"/>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Establish good working relationship</a:t>
          </a:r>
        </a:p>
      </dsp:txBody>
      <dsp:txXfrm>
        <a:off x="852357" y="1856269"/>
        <a:ext cx="1393577" cy="1393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DBF45-92FB-4065-B0B3-5DE95A99744E}">
      <dsp:nvSpPr>
        <dsp:cNvPr id="0" name=""/>
        <dsp:cNvSpPr/>
      </dsp:nvSpPr>
      <dsp:spPr>
        <a:xfrm>
          <a:off x="6983203" y="1507870"/>
          <a:ext cx="2089918" cy="209002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61ECA9-98F4-4C32-8348-A02E8A91CF7E}">
      <dsp:nvSpPr>
        <dsp:cNvPr id="0" name=""/>
        <dsp:cNvSpPr/>
      </dsp:nvSpPr>
      <dsp:spPr>
        <a:xfrm>
          <a:off x="7053106" y="1577550"/>
          <a:ext cx="1951008" cy="1950665"/>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Poor outcomes</a:t>
          </a:r>
        </a:p>
      </dsp:txBody>
      <dsp:txXfrm>
        <a:off x="7331821" y="1856269"/>
        <a:ext cx="1393577" cy="1393228"/>
      </dsp:txXfrm>
    </dsp:sp>
    <dsp:sp modelId="{E9ADCE87-573D-4688-8BAA-F041C5D78094}">
      <dsp:nvSpPr>
        <dsp:cNvPr id="0" name=""/>
        <dsp:cNvSpPr/>
      </dsp:nvSpPr>
      <dsp:spPr>
        <a:xfrm rot="2700000">
          <a:off x="4814402" y="1507723"/>
          <a:ext cx="2089952" cy="2089952"/>
        </a:xfrm>
        <a:prstGeom prst="teardrop">
          <a:avLst>
            <a:gd name="adj" fmla="val 1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5A219-7B9F-427F-B266-091FE8F320DE}">
      <dsp:nvSpPr>
        <dsp:cNvPr id="0" name=""/>
        <dsp:cNvSpPr/>
      </dsp:nvSpPr>
      <dsp:spPr>
        <a:xfrm>
          <a:off x="4893284" y="1577550"/>
          <a:ext cx="1951008" cy="1950665"/>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No shows, drop out of services</a:t>
          </a:r>
        </a:p>
      </dsp:txBody>
      <dsp:txXfrm>
        <a:off x="5172000" y="1856269"/>
        <a:ext cx="1393577" cy="1393228"/>
      </dsp:txXfrm>
    </dsp:sp>
    <dsp:sp modelId="{69382A9F-7775-49A2-BF8A-6588493FD43D}">
      <dsp:nvSpPr>
        <dsp:cNvPr id="0" name=""/>
        <dsp:cNvSpPr/>
      </dsp:nvSpPr>
      <dsp:spPr>
        <a:xfrm rot="2700000">
          <a:off x="2663543" y="1507723"/>
          <a:ext cx="2089952" cy="2089952"/>
        </a:xfrm>
        <a:prstGeom prst="teardrop">
          <a:avLst>
            <a:gd name="adj" fmla="val 1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CFDDCA-3D94-4AEC-BA4F-9319088698C7}">
      <dsp:nvSpPr>
        <dsp:cNvPr id="0" name=""/>
        <dsp:cNvSpPr/>
      </dsp:nvSpPr>
      <dsp:spPr>
        <a:xfrm>
          <a:off x="2733463" y="1577550"/>
          <a:ext cx="1951008" cy="1950665"/>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Client shut down, defensive,  </a:t>
          </a:r>
          <a:r>
            <a:rPr lang="en-US" sz="2000" kern="1200" dirty="0" err="1"/>
            <a:t>dissatisified</a:t>
          </a:r>
          <a:endParaRPr lang="en-US" sz="2000" kern="1200" dirty="0"/>
        </a:p>
      </dsp:txBody>
      <dsp:txXfrm>
        <a:off x="3012178" y="1856269"/>
        <a:ext cx="1393577" cy="1393228"/>
      </dsp:txXfrm>
    </dsp:sp>
    <dsp:sp modelId="{56146977-D8E6-410A-A2FD-0CA7BC096145}">
      <dsp:nvSpPr>
        <dsp:cNvPr id="0" name=""/>
        <dsp:cNvSpPr/>
      </dsp:nvSpPr>
      <dsp:spPr>
        <a:xfrm rot="2700000">
          <a:off x="503721" y="1507723"/>
          <a:ext cx="2089952" cy="2089952"/>
        </a:xfrm>
        <a:prstGeom prst="teardrop">
          <a:avLst>
            <a:gd name="adj" fmla="val 1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44FD4C-0361-440B-BBE9-6B2FAC88DF73}">
      <dsp:nvSpPr>
        <dsp:cNvPr id="0" name=""/>
        <dsp:cNvSpPr/>
      </dsp:nvSpPr>
      <dsp:spPr>
        <a:xfrm>
          <a:off x="573641" y="1577550"/>
          <a:ext cx="1951008" cy="1950665"/>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Lack of good working relationship</a:t>
          </a:r>
        </a:p>
      </dsp:txBody>
      <dsp:txXfrm>
        <a:off x="852357" y="1856269"/>
        <a:ext cx="1393577" cy="1393228"/>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CFEC72-AE09-4BA1-BA84-257DE712CC5A}" type="datetimeFigureOut">
              <a:rPr lang="en-US" smtClean="0"/>
              <a:t>8/3/2020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E0BE21A-A0A0-48C9-96FA-F104BF0B2E9F}" type="slidenum">
              <a:rPr lang="en-US" smtClean="0"/>
              <a:t>‹#›</a:t>
            </a:fld>
            <a:endParaRPr lang="en-US"/>
          </a:p>
        </p:txBody>
      </p:sp>
    </p:spTree>
    <p:extLst>
      <p:ext uri="{BB962C8B-B14F-4D97-AF65-F5344CB8AC3E}">
        <p14:creationId xmlns:p14="http://schemas.microsoft.com/office/powerpoint/2010/main" val="164670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F9E40-16DB-4AD9-A86A-B41992762713}" type="datetimeFigureOut">
              <a:rPr lang="en-US" smtClean="0"/>
              <a:t>8/3/2020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E2FDF0-BE34-40E6-A70E-CBBA5B697AE7}" type="slidenum">
              <a:rPr lang="en-US" smtClean="0"/>
              <a:t>‹#›</a:t>
            </a:fld>
            <a:endParaRPr lang="en-US"/>
          </a:p>
        </p:txBody>
      </p:sp>
    </p:spTree>
    <p:extLst>
      <p:ext uri="{BB962C8B-B14F-4D97-AF65-F5344CB8AC3E}">
        <p14:creationId xmlns:p14="http://schemas.microsoft.com/office/powerpoint/2010/main" val="27352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cs typeface="Arial" charset="0"/>
              </a:defRPr>
            </a:lvl1pPr>
            <a:lvl2pPr marL="742909" indent="-285734">
              <a:defRPr>
                <a:solidFill>
                  <a:schemeClr val="tx1"/>
                </a:solidFill>
                <a:latin typeface="Calibri" pitchFamily="34" charset="0"/>
                <a:cs typeface="Arial" charset="0"/>
              </a:defRPr>
            </a:lvl2pPr>
            <a:lvl3pPr marL="1142937" indent="-228587">
              <a:defRPr>
                <a:solidFill>
                  <a:schemeClr val="tx1"/>
                </a:solidFill>
                <a:latin typeface="Calibri" pitchFamily="34" charset="0"/>
                <a:cs typeface="Arial" charset="0"/>
              </a:defRPr>
            </a:lvl3pPr>
            <a:lvl4pPr marL="1600111" indent="-228587">
              <a:defRPr>
                <a:solidFill>
                  <a:schemeClr val="tx1"/>
                </a:solidFill>
                <a:latin typeface="Calibri" pitchFamily="34" charset="0"/>
                <a:cs typeface="Arial" charset="0"/>
              </a:defRPr>
            </a:lvl4pPr>
            <a:lvl5pPr marL="2057287" indent="-228587">
              <a:defRPr>
                <a:solidFill>
                  <a:schemeClr val="tx1"/>
                </a:solidFill>
                <a:latin typeface="Calibri" pitchFamily="34" charset="0"/>
                <a:cs typeface="Arial" charset="0"/>
              </a:defRPr>
            </a:lvl5pPr>
            <a:lvl6pPr marL="2514461" indent="-228587" eaLnBrk="0" fontAlgn="base" hangingPunct="0">
              <a:spcBef>
                <a:spcPct val="0"/>
              </a:spcBef>
              <a:spcAft>
                <a:spcPct val="0"/>
              </a:spcAft>
              <a:defRPr>
                <a:solidFill>
                  <a:schemeClr val="tx1"/>
                </a:solidFill>
                <a:latin typeface="Calibri" pitchFamily="34" charset="0"/>
                <a:cs typeface="Arial" charset="0"/>
              </a:defRPr>
            </a:lvl6pPr>
            <a:lvl7pPr marL="2971635" indent="-228587" eaLnBrk="0" fontAlgn="base" hangingPunct="0">
              <a:spcBef>
                <a:spcPct val="0"/>
              </a:spcBef>
              <a:spcAft>
                <a:spcPct val="0"/>
              </a:spcAft>
              <a:defRPr>
                <a:solidFill>
                  <a:schemeClr val="tx1"/>
                </a:solidFill>
                <a:latin typeface="Calibri" pitchFamily="34" charset="0"/>
                <a:cs typeface="Arial" charset="0"/>
              </a:defRPr>
            </a:lvl7pPr>
            <a:lvl8pPr marL="3428811" indent="-228587" eaLnBrk="0" fontAlgn="base" hangingPunct="0">
              <a:spcBef>
                <a:spcPct val="0"/>
              </a:spcBef>
              <a:spcAft>
                <a:spcPct val="0"/>
              </a:spcAft>
              <a:defRPr>
                <a:solidFill>
                  <a:schemeClr val="tx1"/>
                </a:solidFill>
                <a:latin typeface="Calibri" pitchFamily="34" charset="0"/>
                <a:cs typeface="Arial" charset="0"/>
              </a:defRPr>
            </a:lvl8pPr>
            <a:lvl9pPr marL="3885985" indent="-228587" eaLnBrk="0" fontAlgn="base" hangingPunct="0">
              <a:spcBef>
                <a:spcPct val="0"/>
              </a:spcBef>
              <a:spcAft>
                <a:spcPct val="0"/>
              </a:spcAft>
              <a:defRPr>
                <a:solidFill>
                  <a:schemeClr val="tx1"/>
                </a:solidFill>
                <a:latin typeface="Calibri" pitchFamily="34" charset="0"/>
                <a:cs typeface="Arial" charset="0"/>
              </a:defRPr>
            </a:lvl9pPr>
          </a:lstStyle>
          <a:p>
            <a:r>
              <a:rPr lang="en-US" altLang="en-US"/>
              <a:t>Community Partnerships</a:t>
            </a:r>
          </a:p>
        </p:txBody>
      </p:sp>
      <p:sp>
        <p:nvSpPr>
          <p:cNvPr id="14339"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09" indent="-285734">
              <a:defRPr>
                <a:solidFill>
                  <a:schemeClr val="tx1"/>
                </a:solidFill>
                <a:latin typeface="Calibri" pitchFamily="34" charset="0"/>
                <a:cs typeface="Arial" charset="0"/>
              </a:defRPr>
            </a:lvl2pPr>
            <a:lvl3pPr marL="1142937" indent="-228587">
              <a:defRPr>
                <a:solidFill>
                  <a:schemeClr val="tx1"/>
                </a:solidFill>
                <a:latin typeface="Calibri" pitchFamily="34" charset="0"/>
                <a:cs typeface="Arial" charset="0"/>
              </a:defRPr>
            </a:lvl3pPr>
            <a:lvl4pPr marL="1600111" indent="-228587">
              <a:defRPr>
                <a:solidFill>
                  <a:schemeClr val="tx1"/>
                </a:solidFill>
                <a:latin typeface="Calibri" pitchFamily="34" charset="0"/>
                <a:cs typeface="Arial" charset="0"/>
              </a:defRPr>
            </a:lvl4pPr>
            <a:lvl5pPr marL="2057287" indent="-228587">
              <a:defRPr>
                <a:solidFill>
                  <a:schemeClr val="tx1"/>
                </a:solidFill>
                <a:latin typeface="Calibri" pitchFamily="34" charset="0"/>
                <a:cs typeface="Arial" charset="0"/>
              </a:defRPr>
            </a:lvl5pPr>
            <a:lvl6pPr marL="2514461" indent="-228587" eaLnBrk="0" fontAlgn="base" hangingPunct="0">
              <a:spcBef>
                <a:spcPct val="0"/>
              </a:spcBef>
              <a:spcAft>
                <a:spcPct val="0"/>
              </a:spcAft>
              <a:defRPr>
                <a:solidFill>
                  <a:schemeClr val="tx1"/>
                </a:solidFill>
                <a:latin typeface="Calibri" pitchFamily="34" charset="0"/>
                <a:cs typeface="Arial" charset="0"/>
              </a:defRPr>
            </a:lvl6pPr>
            <a:lvl7pPr marL="2971635" indent="-228587" eaLnBrk="0" fontAlgn="base" hangingPunct="0">
              <a:spcBef>
                <a:spcPct val="0"/>
              </a:spcBef>
              <a:spcAft>
                <a:spcPct val="0"/>
              </a:spcAft>
              <a:defRPr>
                <a:solidFill>
                  <a:schemeClr val="tx1"/>
                </a:solidFill>
                <a:latin typeface="Calibri" pitchFamily="34" charset="0"/>
                <a:cs typeface="Arial" charset="0"/>
              </a:defRPr>
            </a:lvl7pPr>
            <a:lvl8pPr marL="3428811" indent="-228587" eaLnBrk="0" fontAlgn="base" hangingPunct="0">
              <a:spcBef>
                <a:spcPct val="0"/>
              </a:spcBef>
              <a:spcAft>
                <a:spcPct val="0"/>
              </a:spcAft>
              <a:defRPr>
                <a:solidFill>
                  <a:schemeClr val="tx1"/>
                </a:solidFill>
                <a:latin typeface="Calibri" pitchFamily="34" charset="0"/>
                <a:cs typeface="Arial" charset="0"/>
              </a:defRPr>
            </a:lvl8pPr>
            <a:lvl9pPr marL="3885985" indent="-228587" eaLnBrk="0" fontAlgn="base" hangingPunct="0">
              <a:spcBef>
                <a:spcPct val="0"/>
              </a:spcBef>
              <a:spcAft>
                <a:spcPct val="0"/>
              </a:spcAft>
              <a:defRPr>
                <a:solidFill>
                  <a:schemeClr val="tx1"/>
                </a:solidFill>
                <a:latin typeface="Calibri" pitchFamily="34" charset="0"/>
                <a:cs typeface="Arial" charset="0"/>
              </a:defRPr>
            </a:lvl9pPr>
          </a:lstStyle>
          <a:p>
            <a:r>
              <a:rPr lang="en-US" altLang="en-US"/>
              <a:t>Motivational Interviewing, August 2011</a:t>
            </a:r>
          </a:p>
        </p:txBody>
      </p:sp>
      <p:sp>
        <p:nvSpPr>
          <p:cNvPr id="1434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09" indent="-285734">
              <a:defRPr>
                <a:solidFill>
                  <a:schemeClr val="tx1"/>
                </a:solidFill>
                <a:latin typeface="Calibri" pitchFamily="34" charset="0"/>
                <a:cs typeface="Arial" charset="0"/>
              </a:defRPr>
            </a:lvl2pPr>
            <a:lvl3pPr marL="1142937" indent="-228587">
              <a:defRPr>
                <a:solidFill>
                  <a:schemeClr val="tx1"/>
                </a:solidFill>
                <a:latin typeface="Calibri" pitchFamily="34" charset="0"/>
                <a:cs typeface="Arial" charset="0"/>
              </a:defRPr>
            </a:lvl3pPr>
            <a:lvl4pPr marL="1600111" indent="-228587">
              <a:defRPr>
                <a:solidFill>
                  <a:schemeClr val="tx1"/>
                </a:solidFill>
                <a:latin typeface="Calibri" pitchFamily="34" charset="0"/>
                <a:cs typeface="Arial" charset="0"/>
              </a:defRPr>
            </a:lvl4pPr>
            <a:lvl5pPr marL="2057287" indent="-228587">
              <a:defRPr>
                <a:solidFill>
                  <a:schemeClr val="tx1"/>
                </a:solidFill>
                <a:latin typeface="Calibri" pitchFamily="34" charset="0"/>
                <a:cs typeface="Arial" charset="0"/>
              </a:defRPr>
            </a:lvl5pPr>
            <a:lvl6pPr marL="2514461" indent="-228587" eaLnBrk="0" fontAlgn="base" hangingPunct="0">
              <a:spcBef>
                <a:spcPct val="0"/>
              </a:spcBef>
              <a:spcAft>
                <a:spcPct val="0"/>
              </a:spcAft>
              <a:defRPr>
                <a:solidFill>
                  <a:schemeClr val="tx1"/>
                </a:solidFill>
                <a:latin typeface="Calibri" pitchFamily="34" charset="0"/>
                <a:cs typeface="Arial" charset="0"/>
              </a:defRPr>
            </a:lvl6pPr>
            <a:lvl7pPr marL="2971635" indent="-228587" eaLnBrk="0" fontAlgn="base" hangingPunct="0">
              <a:spcBef>
                <a:spcPct val="0"/>
              </a:spcBef>
              <a:spcAft>
                <a:spcPct val="0"/>
              </a:spcAft>
              <a:defRPr>
                <a:solidFill>
                  <a:schemeClr val="tx1"/>
                </a:solidFill>
                <a:latin typeface="Calibri" pitchFamily="34" charset="0"/>
                <a:cs typeface="Arial" charset="0"/>
              </a:defRPr>
            </a:lvl7pPr>
            <a:lvl8pPr marL="3428811" indent="-228587" eaLnBrk="0" fontAlgn="base" hangingPunct="0">
              <a:spcBef>
                <a:spcPct val="0"/>
              </a:spcBef>
              <a:spcAft>
                <a:spcPct val="0"/>
              </a:spcAft>
              <a:defRPr>
                <a:solidFill>
                  <a:schemeClr val="tx1"/>
                </a:solidFill>
                <a:latin typeface="Calibri" pitchFamily="34" charset="0"/>
                <a:cs typeface="Arial" charset="0"/>
              </a:defRPr>
            </a:lvl8pPr>
            <a:lvl9pPr marL="3885985" indent="-228587" eaLnBrk="0" fontAlgn="base" hangingPunct="0">
              <a:spcBef>
                <a:spcPct val="0"/>
              </a:spcBef>
              <a:spcAft>
                <a:spcPct val="0"/>
              </a:spcAft>
              <a:defRPr>
                <a:solidFill>
                  <a:schemeClr val="tx1"/>
                </a:solidFill>
                <a:latin typeface="Calibri" pitchFamily="34" charset="0"/>
                <a:cs typeface="Arial" charset="0"/>
              </a:defRPr>
            </a:lvl9pPr>
          </a:lstStyle>
          <a:p>
            <a:fld id="{E4476425-1602-4C9E-8302-3385B8228B41}" type="slidenum">
              <a:rPr lang="en-US" altLang="en-US">
                <a:latin typeface="Arial" charset="0"/>
              </a:rPr>
              <a:pPr/>
              <a:t>1</a:t>
            </a:fld>
            <a:endParaRPr lang="en-US" altLang="en-US">
              <a:latin typeface="Arial" charset="0"/>
            </a:endParaRPr>
          </a:p>
        </p:txBody>
      </p:sp>
      <p:sp>
        <p:nvSpPr>
          <p:cNvPr id="14341" name="Rectangle 7"/>
          <p:cNvSpPr txBox="1">
            <a:spLocks noGrp="1" noChangeArrowheads="1"/>
          </p:cNvSpPr>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17" tIns="46758" rIns="93517" bIns="46758" anchor="b"/>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1B711CB-2A76-4BA5-8D71-B0632A61F055}" type="slidenum">
              <a:rPr lang="en-US" altLang="en-US" sz="1200"/>
              <a:pPr algn="r" eaLnBrk="1" hangingPunct="1"/>
              <a:t>1</a:t>
            </a:fld>
            <a:endParaRPr lang="en-US" altLang="en-US" sz="1200"/>
          </a:p>
        </p:txBody>
      </p:sp>
      <p:sp>
        <p:nvSpPr>
          <p:cNvPr id="143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12:45 to 2:00 pm</a:t>
            </a:r>
          </a:p>
          <a:p>
            <a:pPr eaLnBrk="1" hangingPunct="1"/>
            <a:endParaRPr lang="en-US" altLang="en-US" dirty="0">
              <a:latin typeface="Arial" charset="0"/>
            </a:endParaRPr>
          </a:p>
        </p:txBody>
      </p:sp>
    </p:spTree>
    <p:extLst>
      <p:ext uri="{BB962C8B-B14F-4D97-AF65-F5344CB8AC3E}">
        <p14:creationId xmlns:p14="http://schemas.microsoft.com/office/powerpoint/2010/main" val="30434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for participant response</a:t>
            </a:r>
            <a:r>
              <a:rPr lang="en-US" baseline="0" dirty="0"/>
              <a:t> in chat box: What are some of the strengths that people bring to services?</a:t>
            </a:r>
          </a:p>
          <a:p>
            <a:r>
              <a:rPr lang="en-US" baseline="0" dirty="0"/>
              <a:t>Briefly highlight chat box responses. Use 2-3 as examples of skillful affirmation.</a:t>
            </a:r>
            <a:endParaRPr lang="en-US" dirty="0"/>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10</a:t>
            </a:fld>
            <a:endParaRPr lang="en-US"/>
          </a:p>
        </p:txBody>
      </p:sp>
    </p:spTree>
    <p:extLst>
      <p:ext uri="{BB962C8B-B14F-4D97-AF65-F5344CB8AC3E}">
        <p14:creationId xmlns:p14="http://schemas.microsoft.com/office/powerpoint/2010/main" val="1979332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for participant response</a:t>
            </a:r>
            <a:r>
              <a:rPr lang="en-US" baseline="0" dirty="0"/>
              <a:t> in chat box: Why might this be so?</a:t>
            </a:r>
          </a:p>
          <a:p>
            <a:r>
              <a:rPr lang="en-US" baseline="0" dirty="0"/>
              <a:t>Briefly highlight chat box responses.</a:t>
            </a:r>
            <a:endParaRPr lang="en-US" dirty="0"/>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11</a:t>
            </a:fld>
            <a:endParaRPr lang="en-US"/>
          </a:p>
        </p:txBody>
      </p:sp>
    </p:spTree>
    <p:extLst>
      <p:ext uri="{BB962C8B-B14F-4D97-AF65-F5344CB8AC3E}">
        <p14:creationId xmlns:p14="http://schemas.microsoft.com/office/powerpoint/2010/main" val="344600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E2FDF0-BE34-40E6-A70E-CBBA5B697AE7}" type="slidenum">
              <a:rPr lang="en-US" smtClean="0"/>
              <a:t>12</a:t>
            </a:fld>
            <a:endParaRPr lang="en-US"/>
          </a:p>
        </p:txBody>
      </p:sp>
    </p:spTree>
    <p:extLst>
      <p:ext uri="{BB962C8B-B14F-4D97-AF65-F5344CB8AC3E}">
        <p14:creationId xmlns:p14="http://schemas.microsoft.com/office/powerpoint/2010/main" val="1518822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09" indent="-285734">
              <a:defRPr>
                <a:solidFill>
                  <a:schemeClr val="tx1"/>
                </a:solidFill>
                <a:latin typeface="Calibri" pitchFamily="34" charset="0"/>
                <a:cs typeface="Arial" charset="0"/>
              </a:defRPr>
            </a:lvl2pPr>
            <a:lvl3pPr marL="1142937" indent="-228587">
              <a:defRPr>
                <a:solidFill>
                  <a:schemeClr val="tx1"/>
                </a:solidFill>
                <a:latin typeface="Calibri" pitchFamily="34" charset="0"/>
                <a:cs typeface="Arial" charset="0"/>
              </a:defRPr>
            </a:lvl3pPr>
            <a:lvl4pPr marL="1600111" indent="-228587">
              <a:defRPr>
                <a:solidFill>
                  <a:schemeClr val="tx1"/>
                </a:solidFill>
                <a:latin typeface="Calibri" pitchFamily="34" charset="0"/>
                <a:cs typeface="Arial" charset="0"/>
              </a:defRPr>
            </a:lvl4pPr>
            <a:lvl5pPr marL="2057287" indent="-228587">
              <a:defRPr>
                <a:solidFill>
                  <a:schemeClr val="tx1"/>
                </a:solidFill>
                <a:latin typeface="Calibri" pitchFamily="34" charset="0"/>
                <a:cs typeface="Arial" charset="0"/>
              </a:defRPr>
            </a:lvl5pPr>
            <a:lvl6pPr marL="2514461" indent="-228587" eaLnBrk="0" fontAlgn="base" hangingPunct="0">
              <a:spcBef>
                <a:spcPct val="0"/>
              </a:spcBef>
              <a:spcAft>
                <a:spcPct val="0"/>
              </a:spcAft>
              <a:defRPr>
                <a:solidFill>
                  <a:schemeClr val="tx1"/>
                </a:solidFill>
                <a:latin typeface="Calibri" pitchFamily="34" charset="0"/>
                <a:cs typeface="Arial" charset="0"/>
              </a:defRPr>
            </a:lvl6pPr>
            <a:lvl7pPr marL="2971635" indent="-228587" eaLnBrk="0" fontAlgn="base" hangingPunct="0">
              <a:spcBef>
                <a:spcPct val="0"/>
              </a:spcBef>
              <a:spcAft>
                <a:spcPct val="0"/>
              </a:spcAft>
              <a:defRPr>
                <a:solidFill>
                  <a:schemeClr val="tx1"/>
                </a:solidFill>
                <a:latin typeface="Calibri" pitchFamily="34" charset="0"/>
                <a:cs typeface="Arial" charset="0"/>
              </a:defRPr>
            </a:lvl7pPr>
            <a:lvl8pPr marL="3428811" indent="-228587" eaLnBrk="0" fontAlgn="base" hangingPunct="0">
              <a:spcBef>
                <a:spcPct val="0"/>
              </a:spcBef>
              <a:spcAft>
                <a:spcPct val="0"/>
              </a:spcAft>
              <a:defRPr>
                <a:solidFill>
                  <a:schemeClr val="tx1"/>
                </a:solidFill>
                <a:latin typeface="Calibri" pitchFamily="34" charset="0"/>
                <a:cs typeface="Arial" charset="0"/>
              </a:defRPr>
            </a:lvl8pPr>
            <a:lvl9pPr marL="3885985" indent="-228587" eaLnBrk="0" fontAlgn="base" hangingPunct="0">
              <a:spcBef>
                <a:spcPct val="0"/>
              </a:spcBef>
              <a:spcAft>
                <a:spcPct val="0"/>
              </a:spcAft>
              <a:defRPr>
                <a:solidFill>
                  <a:schemeClr val="tx1"/>
                </a:solidFill>
                <a:latin typeface="Calibri" pitchFamily="34" charset="0"/>
                <a:cs typeface="Arial" charset="0"/>
              </a:defRPr>
            </a:lvl9pPr>
          </a:lstStyle>
          <a:p>
            <a:fld id="{DAA2361A-D9A0-46A6-9979-0BCD74E1E8E2}"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14</a:t>
            </a:fld>
            <a:endParaRPr lang="en-US"/>
          </a:p>
        </p:txBody>
      </p:sp>
    </p:spTree>
    <p:extLst>
      <p:ext uri="{BB962C8B-B14F-4D97-AF65-F5344CB8AC3E}">
        <p14:creationId xmlns:p14="http://schemas.microsoft.com/office/powerpoint/2010/main" val="1439367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be live with</a:t>
            </a:r>
            <a:r>
              <a:rPr lang="en-US" baseline="0" dirty="0"/>
              <a:t> conference participant who volunteers to be in the speaker role. Presenter will be in practitioner role. </a:t>
            </a:r>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15</a:t>
            </a:fld>
            <a:endParaRPr lang="en-US"/>
          </a:p>
        </p:txBody>
      </p:sp>
    </p:spTree>
    <p:extLst>
      <p:ext uri="{BB962C8B-B14F-4D97-AF65-F5344CB8AC3E}">
        <p14:creationId xmlns:p14="http://schemas.microsoft.com/office/powerpoint/2010/main" val="1051605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E2FDF0-BE34-40E6-A70E-CBBA5B697AE7}" type="slidenum">
              <a:rPr lang="en-US" smtClean="0"/>
              <a:t>16</a:t>
            </a:fld>
            <a:endParaRPr lang="en-US"/>
          </a:p>
        </p:txBody>
      </p:sp>
    </p:spTree>
    <p:extLst>
      <p:ext uri="{BB962C8B-B14F-4D97-AF65-F5344CB8AC3E}">
        <p14:creationId xmlns:p14="http://schemas.microsoft.com/office/powerpoint/2010/main" val="4216059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E2FDF0-BE34-40E6-A70E-CBBA5B697AE7}" type="slidenum">
              <a:rPr lang="en-US" smtClean="0"/>
              <a:t>17</a:t>
            </a:fld>
            <a:endParaRPr lang="en-US"/>
          </a:p>
        </p:txBody>
      </p:sp>
    </p:spTree>
    <p:extLst>
      <p:ext uri="{BB962C8B-B14F-4D97-AF65-F5344CB8AC3E}">
        <p14:creationId xmlns:p14="http://schemas.microsoft.com/office/powerpoint/2010/main" val="1080009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a:t>
            </a:r>
          </a:p>
          <a:p>
            <a:pPr marL="232943" indent="-232943">
              <a:buAutoNum type="arabicPeriod"/>
            </a:pPr>
            <a:r>
              <a:rPr lang="en-US" dirty="0"/>
              <a:t>Yes or no: There</a:t>
            </a:r>
            <a:r>
              <a:rPr lang="en-US" baseline="0" dirty="0"/>
              <a:t> was at least 70% open questions of all questions asked? </a:t>
            </a:r>
          </a:p>
          <a:p>
            <a:pPr marL="232943" indent="-232943">
              <a:buAutoNum type="arabicPeriod"/>
            </a:pPr>
            <a:r>
              <a:rPr lang="en-US" baseline="0" dirty="0"/>
              <a:t>Yes or no: There was at least one affirmation of a specific strength?</a:t>
            </a:r>
          </a:p>
          <a:p>
            <a:pPr marL="232943" indent="-232943">
              <a:buAutoNum type="arabicPeriod"/>
            </a:pPr>
            <a:r>
              <a:rPr lang="en-US" baseline="0" dirty="0"/>
              <a:t>Yes or no: There was at least one reflective listening statement for every one question asked (1:1 ratio of reflection to question)?</a:t>
            </a:r>
          </a:p>
          <a:p>
            <a:pPr marL="232943" indent="-232943">
              <a:buAutoNum type="arabicPeriod"/>
            </a:pPr>
            <a:r>
              <a:rPr lang="en-US" baseline="0" dirty="0"/>
              <a:t>Yes or no: Practitioner seemed to convey accurate understanding of the speaker’s views, perspectives, and experiences?</a:t>
            </a:r>
          </a:p>
          <a:p>
            <a:pPr marL="232943" indent="-232943">
              <a:buAutoNum type="arabicPeriod"/>
            </a:pPr>
            <a:r>
              <a:rPr lang="en-US" baseline="0" dirty="0"/>
              <a:t>Yes or no: The speaker seemed engaged?   </a:t>
            </a:r>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18</a:t>
            </a:fld>
            <a:endParaRPr lang="en-US"/>
          </a:p>
        </p:txBody>
      </p:sp>
    </p:spTree>
    <p:extLst>
      <p:ext uri="{BB962C8B-B14F-4D97-AF65-F5344CB8AC3E}">
        <p14:creationId xmlns:p14="http://schemas.microsoft.com/office/powerpoint/2010/main" val="3270706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a:t>
            </a:r>
            <a:r>
              <a:rPr lang="en-US" baseline="0" dirty="0"/>
              <a:t> response in chat box, then highlight responses to close presentation. </a:t>
            </a:r>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19</a:t>
            </a:fld>
            <a:endParaRPr lang="en-US"/>
          </a:p>
        </p:txBody>
      </p:sp>
    </p:spTree>
    <p:extLst>
      <p:ext uri="{BB962C8B-B14F-4D97-AF65-F5344CB8AC3E}">
        <p14:creationId xmlns:p14="http://schemas.microsoft.com/office/powerpoint/2010/main" val="239670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E2FDF0-BE34-40E6-A70E-CBBA5B697AE7}" type="slidenum">
              <a:rPr lang="en-US" smtClean="0"/>
              <a:t>2</a:t>
            </a:fld>
            <a:endParaRPr lang="en-US"/>
          </a:p>
        </p:txBody>
      </p:sp>
    </p:spTree>
    <p:extLst>
      <p:ext uri="{BB962C8B-B14F-4D97-AF65-F5344CB8AC3E}">
        <p14:creationId xmlns:p14="http://schemas.microsoft.com/office/powerpoint/2010/main" val="3480121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E2FDF0-BE34-40E6-A70E-CBBA5B697AE7}" type="slidenum">
              <a:rPr lang="en-US" smtClean="0"/>
              <a:t>20</a:t>
            </a:fld>
            <a:endParaRPr lang="en-US"/>
          </a:p>
        </p:txBody>
      </p:sp>
    </p:spTree>
    <p:extLst>
      <p:ext uri="{BB962C8B-B14F-4D97-AF65-F5344CB8AC3E}">
        <p14:creationId xmlns:p14="http://schemas.microsoft.com/office/powerpoint/2010/main" val="374833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3</a:t>
            </a:fld>
            <a:endParaRPr lang="en-US"/>
          </a:p>
        </p:txBody>
      </p:sp>
    </p:spTree>
    <p:extLst>
      <p:ext uri="{BB962C8B-B14F-4D97-AF65-F5344CB8AC3E}">
        <p14:creationId xmlns:p14="http://schemas.microsoft.com/office/powerpoint/2010/main" val="2308956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for participant response</a:t>
            </a:r>
            <a:r>
              <a:rPr lang="en-US" baseline="0" dirty="0"/>
              <a:t> in chat box.</a:t>
            </a:r>
          </a:p>
          <a:p>
            <a:r>
              <a:rPr lang="en-US" baseline="0" dirty="0"/>
              <a:t>Briefly highlight chat box responses, then advance to show slide content.</a:t>
            </a:r>
            <a:endParaRPr lang="en-US" dirty="0"/>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4</a:t>
            </a:fld>
            <a:endParaRPr lang="en-US"/>
          </a:p>
        </p:txBody>
      </p:sp>
    </p:spTree>
    <p:extLst>
      <p:ext uri="{BB962C8B-B14F-4D97-AF65-F5344CB8AC3E}">
        <p14:creationId xmlns:p14="http://schemas.microsoft.com/office/powerpoint/2010/main" val="128237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a:t>
            </a:r>
            <a:r>
              <a:rPr lang="en-US" baseline="0" dirty="0"/>
              <a:t> </a:t>
            </a:r>
            <a:r>
              <a:rPr lang="en-US" dirty="0"/>
              <a:t>pathway to poor</a:t>
            </a:r>
            <a:r>
              <a:rPr lang="en-US" baseline="0" dirty="0"/>
              <a:t> outcomes… disengagement is usually present.</a:t>
            </a:r>
            <a:endParaRPr lang="en-US" dirty="0"/>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5</a:t>
            </a:fld>
            <a:endParaRPr lang="en-US"/>
          </a:p>
        </p:txBody>
      </p:sp>
    </p:spTree>
    <p:extLst>
      <p:ext uri="{BB962C8B-B14F-4D97-AF65-F5344CB8AC3E}">
        <p14:creationId xmlns:p14="http://schemas.microsoft.com/office/powerpoint/2010/main" val="616777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instructions:</a:t>
            </a:r>
            <a:r>
              <a:rPr lang="en-US" baseline="0" dirty="0"/>
              <a:t> Of these 8 perspectives, “vote” for up to 3 perspectives by selecting the perspective that best characterizes how you think about engagement and what happens during the first few minutes of every encounter with clients.</a:t>
            </a:r>
            <a:endParaRPr lang="en-US" dirty="0"/>
          </a:p>
          <a:p>
            <a:endParaRPr lang="en-US" dirty="0"/>
          </a:p>
          <a:p>
            <a:r>
              <a:rPr lang="en-US" dirty="0"/>
              <a:t>Poll set up: 8 items. Click</a:t>
            </a:r>
            <a:r>
              <a:rPr lang="en-US" baseline="0" dirty="0"/>
              <a:t> on item to “vote” for that perspective. Up to three votes allowed.</a:t>
            </a:r>
            <a:endParaRPr lang="en-US" dirty="0"/>
          </a:p>
          <a:p>
            <a:pPr marL="524123" indent="-524123">
              <a:buFont typeface="Arial" charset="0"/>
              <a:buAutoNum type="arabicPeriod"/>
            </a:pPr>
            <a:r>
              <a:rPr lang="en-US" dirty="0"/>
              <a:t>Often there is not time to engage.</a:t>
            </a:r>
          </a:p>
          <a:p>
            <a:pPr marL="524123" indent="-524123">
              <a:buFont typeface="Arial" charset="0"/>
              <a:buAutoNum type="arabicPeriod"/>
            </a:pPr>
            <a:r>
              <a:rPr lang="en-US" dirty="0"/>
              <a:t>Getting to tasks quickly is important.</a:t>
            </a:r>
          </a:p>
          <a:p>
            <a:pPr marL="524123" indent="-524123">
              <a:buFont typeface="Arial" charset="0"/>
              <a:buAutoNum type="arabicPeriod"/>
            </a:pPr>
            <a:r>
              <a:rPr lang="en-US" dirty="0"/>
              <a:t>Listening takes too much time.</a:t>
            </a:r>
          </a:p>
          <a:p>
            <a:pPr marL="524123" indent="-524123">
              <a:buFont typeface="Arial" charset="0"/>
              <a:buAutoNum type="arabicPeriod"/>
            </a:pPr>
            <a:r>
              <a:rPr lang="en-US" dirty="0"/>
              <a:t>Building the relationship is effective through casual, informal chatting.</a:t>
            </a:r>
          </a:p>
          <a:p>
            <a:pPr marL="524123" indent="-524123">
              <a:buFont typeface="Arial" charset="0"/>
              <a:buAutoNum type="arabicPeriod"/>
            </a:pPr>
            <a:r>
              <a:rPr lang="en-US" dirty="0"/>
              <a:t>Engagement is task #1.</a:t>
            </a:r>
          </a:p>
          <a:p>
            <a:pPr marL="524123" indent="-524123">
              <a:buFont typeface="Arial" charset="0"/>
              <a:buAutoNum type="arabicPeriod"/>
            </a:pPr>
            <a:r>
              <a:rPr lang="en-US" dirty="0"/>
              <a:t>Engagement can be done rapidly.</a:t>
            </a:r>
          </a:p>
          <a:p>
            <a:pPr marL="524123" indent="-524123">
              <a:buFont typeface="Arial" charset="0"/>
              <a:buAutoNum type="arabicPeriod"/>
            </a:pPr>
            <a:r>
              <a:rPr lang="en-US" dirty="0"/>
              <a:t>Skillful listening saves time.</a:t>
            </a:r>
          </a:p>
          <a:p>
            <a:pPr marL="524123" indent="-524123">
              <a:buFont typeface="Arial" charset="0"/>
              <a:buAutoNum type="arabicPeriod"/>
            </a:pPr>
            <a:r>
              <a:rPr lang="en-US" dirty="0"/>
              <a:t>Building the relationship is effective through intentional use of communication skills.</a:t>
            </a:r>
          </a:p>
          <a:p>
            <a:pPr marL="524123" indent="-524123">
              <a:buFont typeface="Arial" charset="0"/>
              <a:buAutoNum type="arabicPeriod"/>
            </a:pPr>
            <a:endParaRPr lang="en-US" dirty="0"/>
          </a:p>
          <a:p>
            <a:r>
              <a:rPr lang="en-US" dirty="0"/>
              <a:t>Share results in terms of frequency counts (highest to lowest number of votes), then next slide for interpretation. </a:t>
            </a:r>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6</a:t>
            </a:fld>
            <a:endParaRPr lang="en-US"/>
          </a:p>
        </p:txBody>
      </p:sp>
    </p:spTree>
    <p:extLst>
      <p:ext uri="{BB962C8B-B14F-4D97-AF65-F5344CB8AC3E}">
        <p14:creationId xmlns:p14="http://schemas.microsoft.com/office/powerpoint/2010/main" val="255213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sets of items</a:t>
            </a:r>
            <a:r>
              <a:rPr lang="en-US" baseline="0" dirty="0"/>
              <a:t> tend to be related to perspectives that can promote disengagement.</a:t>
            </a:r>
          </a:p>
          <a:p>
            <a:endParaRPr lang="en-US" baseline="0" dirty="0"/>
          </a:p>
          <a:p>
            <a:r>
              <a:rPr lang="en-US" baseline="0" dirty="0"/>
              <a:t>On the other hand, the second set of items tend to be related to perspective that promote engagement. </a:t>
            </a:r>
          </a:p>
          <a:p>
            <a:endParaRPr lang="en-US" baseline="0" dirty="0"/>
          </a:p>
          <a:p>
            <a:r>
              <a:rPr lang="en-US" baseline="0" dirty="0"/>
              <a:t>We are going to transition in a moment to identifying core communication skills and if we are going to be able to fully utilize and develop our skills, we’ve got to first examine our perspectives and beliefs about engagement. So thank you for taking a few minutes to do that. </a:t>
            </a:r>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7</a:t>
            </a:fld>
            <a:endParaRPr lang="en-US"/>
          </a:p>
        </p:txBody>
      </p:sp>
    </p:spTree>
    <p:extLst>
      <p:ext uri="{BB962C8B-B14F-4D97-AF65-F5344CB8AC3E}">
        <p14:creationId xmlns:p14="http://schemas.microsoft.com/office/powerpoint/2010/main" val="971351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consider these core communication skills within</a:t>
            </a:r>
            <a:r>
              <a:rPr lang="en-US" baseline="0" dirty="0"/>
              <a:t> the first few minutes of every encounter you have with people. </a:t>
            </a:r>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8</a:t>
            </a:fld>
            <a:endParaRPr lang="en-US"/>
          </a:p>
        </p:txBody>
      </p:sp>
    </p:spTree>
    <p:extLst>
      <p:ext uri="{BB962C8B-B14F-4D97-AF65-F5344CB8AC3E}">
        <p14:creationId xmlns:p14="http://schemas.microsoft.com/office/powerpoint/2010/main" val="2214727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for participant response</a:t>
            </a:r>
            <a:r>
              <a:rPr lang="en-US" baseline="0" dirty="0"/>
              <a:t> in chat box: What is a good example of an engaging open question? </a:t>
            </a:r>
          </a:p>
          <a:p>
            <a:r>
              <a:rPr lang="en-US" baseline="0" dirty="0"/>
              <a:t>Briefly highlight chat box responses.</a:t>
            </a:r>
            <a:endParaRPr lang="en-US" dirty="0"/>
          </a:p>
          <a:p>
            <a:endParaRPr lang="en-US" dirty="0"/>
          </a:p>
        </p:txBody>
      </p:sp>
      <p:sp>
        <p:nvSpPr>
          <p:cNvPr id="4" name="Slide Number Placeholder 3"/>
          <p:cNvSpPr>
            <a:spLocks noGrp="1"/>
          </p:cNvSpPr>
          <p:nvPr>
            <p:ph type="sldNum" sz="quarter" idx="10"/>
          </p:nvPr>
        </p:nvSpPr>
        <p:spPr/>
        <p:txBody>
          <a:bodyPr/>
          <a:lstStyle/>
          <a:p>
            <a:fld id="{55E2FDF0-BE34-40E6-A70E-CBBA5B697AE7}" type="slidenum">
              <a:rPr lang="en-US" smtClean="0"/>
              <a:t>9</a:t>
            </a:fld>
            <a:endParaRPr lang="en-US"/>
          </a:p>
        </p:txBody>
      </p:sp>
    </p:spTree>
    <p:extLst>
      <p:ext uri="{BB962C8B-B14F-4D97-AF65-F5344CB8AC3E}">
        <p14:creationId xmlns:p14="http://schemas.microsoft.com/office/powerpoint/2010/main" val="2650377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Title 12"/>
          <p:cNvSpPr>
            <a:spLocks noGrp="1"/>
          </p:cNvSpPr>
          <p:nvPr>
            <p:ph type="title" hasCustomPrompt="1"/>
          </p:nvPr>
        </p:nvSpPr>
        <p:spPr>
          <a:xfrm>
            <a:off x="381000" y="1433579"/>
            <a:ext cx="8412480" cy="2503421"/>
          </a:xfrm>
        </p:spPr>
        <p:txBody>
          <a:bodyPr/>
          <a:lstStyle>
            <a:lvl1pPr>
              <a:defRPr/>
            </a:lvl1pPr>
          </a:lstStyle>
          <a:p>
            <a:r>
              <a:rPr lang="en-US" dirty="0"/>
              <a:t>Presentation Title</a:t>
            </a:r>
          </a:p>
        </p:txBody>
      </p:sp>
      <p:sp>
        <p:nvSpPr>
          <p:cNvPr id="4" name="Text Placeholder 3"/>
          <p:cNvSpPr>
            <a:spLocks noGrp="1"/>
          </p:cNvSpPr>
          <p:nvPr>
            <p:ph type="body" sz="quarter" idx="10" hasCustomPrompt="1"/>
          </p:nvPr>
        </p:nvSpPr>
        <p:spPr>
          <a:xfrm>
            <a:off x="365760" y="3987800"/>
            <a:ext cx="8412480" cy="2072640"/>
          </a:xfrm>
        </p:spPr>
        <p:txBody>
          <a:bodyPr anchor="ctr"/>
          <a:lstStyle>
            <a:lvl1pPr marL="0" indent="0" algn="ctr">
              <a:buNone/>
              <a:defRPr sz="2400">
                <a:solidFill>
                  <a:srgbClr val="797676"/>
                </a:solidFill>
              </a:defRPr>
            </a:lvl1pPr>
          </a:lstStyle>
          <a:p>
            <a:pPr lvl="0"/>
            <a:r>
              <a:rPr lang="en-US" dirty="0"/>
              <a:t>Presenter Name</a:t>
            </a:r>
            <a:br>
              <a:rPr lang="en-US" dirty="0"/>
            </a:br>
            <a:r>
              <a:rPr lang="en-US" dirty="0"/>
              <a:t>Job Title</a:t>
            </a:r>
            <a:br>
              <a:rPr lang="en-US" dirty="0"/>
            </a:br>
            <a:r>
              <a:rPr lang="en-US" dirty="0"/>
              <a:t>Date of Presentation</a:t>
            </a:r>
          </a:p>
        </p:txBody>
      </p:sp>
      <p:sp>
        <p:nvSpPr>
          <p:cNvPr id="20" name="Rectangle 19"/>
          <p:cNvSpPr/>
          <p:nvPr userDrawn="1"/>
        </p:nvSpPr>
        <p:spPr>
          <a:xfrm>
            <a:off x="-304800" y="6473952"/>
            <a:ext cx="7916091" cy="300265"/>
          </a:xfrm>
          <a:prstGeom prst="rect">
            <a:avLst/>
          </a:prstGeom>
          <a:solidFill>
            <a:srgbClr val="003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82880"/>
            <a:ext cx="6109020" cy="1188720"/>
          </a:xfrm>
          <a:prstGeom prst="rect">
            <a:avLst/>
          </a:prstGeom>
        </p:spPr>
      </p:pic>
      <p:grpSp>
        <p:nvGrpSpPr>
          <p:cNvPr id="10" name="Group 9"/>
          <p:cNvGrpSpPr/>
          <p:nvPr userDrawn="1"/>
        </p:nvGrpSpPr>
        <p:grpSpPr>
          <a:xfrm>
            <a:off x="-304800" y="6469062"/>
            <a:ext cx="9235440" cy="304800"/>
            <a:chOff x="0" y="1866156"/>
            <a:chExt cx="5334000" cy="1410444"/>
          </a:xfrm>
          <a:solidFill>
            <a:srgbClr val="003D78"/>
          </a:solidFill>
          <a:effectLst>
            <a:outerShdw blurRad="50800" dist="38100" dir="2700000" algn="tl" rotWithShape="0">
              <a:prstClr val="black">
                <a:alpha val="40000"/>
              </a:prstClr>
            </a:outerShdw>
          </a:effectLst>
        </p:grpSpPr>
        <p:sp>
          <p:nvSpPr>
            <p:cNvPr id="11" name="Chevron 10"/>
            <p:cNvSpPr/>
            <p:nvPr/>
          </p:nvSpPr>
          <p:spPr>
            <a:xfrm rot="10800000">
              <a:off x="3810000" y="1866156"/>
              <a:ext cx="1524000" cy="141044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p:cNvSpPr/>
            <p:nvPr/>
          </p:nvSpPr>
          <p:spPr>
            <a:xfrm>
              <a:off x="0" y="1866156"/>
              <a:ext cx="4572000" cy="14104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userDrawn="1"/>
        </p:nvSpPr>
        <p:spPr>
          <a:xfrm>
            <a:off x="76200" y="6473952"/>
            <a:ext cx="8930640" cy="301752"/>
          </a:xfrm>
          <a:prstGeom prst="rect">
            <a:avLst/>
          </a:prstGeom>
        </p:spPr>
        <p:txBody>
          <a:bodyPr wrap="square">
            <a:spAutoFit/>
          </a:bodyPr>
          <a:lstStyle/>
          <a:p>
            <a:pPr algn="ctr"/>
            <a:r>
              <a:rPr lang="en-US" sz="1400" dirty="0">
                <a:solidFill>
                  <a:schemeClr val="bg1"/>
                </a:solidFill>
                <a:latin typeface="Century" panose="02040604050505020304" pitchFamily="18" charset="0"/>
              </a:rPr>
              <a:t>To protect and promote the health and safety of the people of Wisconsin.</a:t>
            </a:r>
          </a:p>
        </p:txBody>
      </p:sp>
    </p:spTree>
    <p:extLst>
      <p:ext uri="{BB962C8B-B14F-4D97-AF65-F5344CB8AC3E}">
        <p14:creationId xmlns:p14="http://schemas.microsoft.com/office/powerpoint/2010/main" val="126437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en-US" dirty="0"/>
              <a:t>Click to Add Slide Title</a:t>
            </a:r>
          </a:p>
        </p:txBody>
      </p:sp>
      <p:sp>
        <p:nvSpPr>
          <p:cNvPr id="7" name="Content Placeholder 6"/>
          <p:cNvSpPr>
            <a:spLocks noGrp="1"/>
          </p:cNvSpPr>
          <p:nvPr>
            <p:ph sz="quarter" idx="10"/>
          </p:nvPr>
        </p:nvSpPr>
        <p:spPr>
          <a:xfrm>
            <a:off x="457200" y="170992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080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1092200"/>
            <a:ext cx="7772400" cy="3556000"/>
          </a:xfrm>
        </p:spPr>
        <p:txBody>
          <a:bodyPr anchor="b"/>
          <a:lstStyle>
            <a:lvl1pPr algn="l">
              <a:defRPr sz="4000" b="1" cap="none"/>
            </a:lvl1pPr>
          </a:lstStyle>
          <a:p>
            <a:r>
              <a:rPr lang="en-US" dirty="0"/>
              <a:t>Click to Add Section Title</a:t>
            </a:r>
          </a:p>
        </p:txBody>
      </p:sp>
      <p:sp>
        <p:nvSpPr>
          <p:cNvPr id="3" name="Text Placeholder 2"/>
          <p:cNvSpPr>
            <a:spLocks noGrp="1"/>
          </p:cNvSpPr>
          <p:nvPr>
            <p:ph type="body" idx="1" hasCustomPrompt="1"/>
          </p:nvPr>
        </p:nvSpPr>
        <p:spPr>
          <a:xfrm>
            <a:off x="762000" y="4648200"/>
            <a:ext cx="7772400" cy="1093787"/>
          </a:xfrm>
        </p:spPr>
        <p:txBody>
          <a:bodyPr anchor="t"/>
          <a:lstStyle>
            <a:lvl1pPr marL="0" indent="0">
              <a:buNone/>
              <a:defRPr sz="2000">
                <a:solidFill>
                  <a:srgbClr val="79767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Tree>
    <p:extLst>
      <p:ext uri="{BB962C8B-B14F-4D97-AF65-F5344CB8AC3E}">
        <p14:creationId xmlns:p14="http://schemas.microsoft.com/office/powerpoint/2010/main" val="121955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6344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en-US" dirty="0"/>
              <a:t>Click to Add Slide Title</a:t>
            </a:r>
          </a:p>
        </p:txBody>
      </p:sp>
    </p:spTree>
    <p:extLst>
      <p:ext uri="{BB962C8B-B14F-4D97-AF65-F5344CB8AC3E}">
        <p14:creationId xmlns:p14="http://schemas.microsoft.com/office/powerpoint/2010/main" val="34611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701800"/>
            <a:ext cx="4023360" cy="914400"/>
          </a:xfrm>
        </p:spPr>
        <p:txBody>
          <a:bodyPr anchor="ctr"/>
          <a:lstStyle>
            <a:lvl1pPr marL="0" indent="0" algn="l">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4" name="Content Placeholder 3"/>
          <p:cNvSpPr>
            <a:spLocks noGrp="1"/>
          </p:cNvSpPr>
          <p:nvPr>
            <p:ph sz="half" idx="2" hasCustomPrompt="1"/>
          </p:nvPr>
        </p:nvSpPr>
        <p:spPr>
          <a:xfrm>
            <a:off x="45720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63440" y="1701800"/>
            <a:ext cx="4023360" cy="914400"/>
          </a:xfrm>
        </p:spPr>
        <p:txBody>
          <a:bodyPr anchor="ctr"/>
          <a:lstStyle>
            <a:lvl1pPr marL="0" indent="0" algn="l">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a:t>
            </a:r>
          </a:p>
        </p:txBody>
      </p:sp>
      <p:sp>
        <p:nvSpPr>
          <p:cNvPr id="6" name="Content Placeholder 5"/>
          <p:cNvSpPr>
            <a:spLocks noGrp="1"/>
          </p:cNvSpPr>
          <p:nvPr>
            <p:ph sz="quarter" idx="4" hasCustomPrompt="1"/>
          </p:nvPr>
        </p:nvSpPr>
        <p:spPr>
          <a:xfrm>
            <a:off x="4663440" y="2633472"/>
            <a:ext cx="4023360" cy="3657600"/>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hasCustomPrompt="1"/>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Click to Add Slide Title</a:t>
            </a:r>
          </a:p>
        </p:txBody>
      </p:sp>
    </p:spTree>
    <p:extLst>
      <p:ext uri="{BB962C8B-B14F-4D97-AF65-F5344CB8AC3E}">
        <p14:creationId xmlns:p14="http://schemas.microsoft.com/office/powerpoint/2010/main" val="8420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2" y="182880"/>
            <a:ext cx="3008313" cy="1162051"/>
          </a:xfrm>
        </p:spPr>
        <p:txBody>
          <a:bodyPr anchor="b">
            <a:normAutofit/>
          </a:bodyPr>
          <a:lstStyle>
            <a:lvl1pPr algn="l">
              <a:defRPr sz="2400" b="1" baseline="0"/>
            </a:lvl1pPr>
          </a:lstStyle>
          <a:p>
            <a:r>
              <a:rPr lang="en-US" dirty="0"/>
              <a:t>Click to Add Caption</a:t>
            </a:r>
          </a:p>
        </p:txBody>
      </p:sp>
      <p:sp>
        <p:nvSpPr>
          <p:cNvPr id="7" name="Content Placeholder 2"/>
          <p:cNvSpPr>
            <a:spLocks noGrp="1"/>
          </p:cNvSpPr>
          <p:nvPr>
            <p:ph idx="1" hasCustomPrompt="1"/>
          </p:nvPr>
        </p:nvSpPr>
        <p:spPr>
          <a:xfrm>
            <a:off x="3474720" y="182880"/>
            <a:ext cx="5212080" cy="6094095"/>
          </a:xfrm>
        </p:spPr>
        <p:txBody>
          <a:bodyPr/>
          <a:lstStyle>
            <a:lvl1pPr marL="0" indent="0">
              <a:buNone/>
              <a:defRPr sz="2800"/>
            </a:lvl1pPr>
            <a:lvl2pPr marL="230187" indent="0">
              <a:buNone/>
              <a:defRPr sz="2400"/>
            </a:lvl2pPr>
            <a:lvl3pPr marL="457200" indent="0">
              <a:buNone/>
              <a:defRPr sz="2000"/>
            </a:lvl3pPr>
            <a:lvl4pPr marL="690563"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to insert media</a:t>
            </a:r>
          </a:p>
        </p:txBody>
      </p:sp>
      <p:sp>
        <p:nvSpPr>
          <p:cNvPr id="8" name="Text Placeholder 3"/>
          <p:cNvSpPr>
            <a:spLocks noGrp="1"/>
          </p:cNvSpPr>
          <p:nvPr>
            <p:ph type="body" sz="half" idx="2" hasCustomPrompt="1"/>
          </p:nvPr>
        </p:nvSpPr>
        <p:spPr>
          <a:xfrm>
            <a:off x="457202" y="1356359"/>
            <a:ext cx="3008313" cy="4920615"/>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Tree>
    <p:extLst>
      <p:ext uri="{BB962C8B-B14F-4D97-AF65-F5344CB8AC3E}">
        <p14:creationId xmlns:p14="http://schemas.microsoft.com/office/powerpoint/2010/main" val="284440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4752975"/>
            <a:ext cx="8229600" cy="566739"/>
          </a:xfrm>
        </p:spPr>
        <p:txBody>
          <a:bodyPr anchor="b">
            <a:noAutofit/>
          </a:bodyPr>
          <a:lstStyle>
            <a:lvl1pPr algn="l">
              <a:defRPr sz="2400" b="1"/>
            </a:lvl1pPr>
          </a:lstStyle>
          <a:p>
            <a:r>
              <a:rPr lang="en-US" dirty="0"/>
              <a:t>Click to Add Caption</a:t>
            </a:r>
          </a:p>
        </p:txBody>
      </p:sp>
      <p:sp>
        <p:nvSpPr>
          <p:cNvPr id="7" name="Text Placeholder 3"/>
          <p:cNvSpPr>
            <a:spLocks noGrp="1"/>
          </p:cNvSpPr>
          <p:nvPr>
            <p:ph type="body" sz="half" idx="2" hasCustomPrompt="1"/>
          </p:nvPr>
        </p:nvSpPr>
        <p:spPr>
          <a:xfrm>
            <a:off x="457200" y="5321302"/>
            <a:ext cx="8229600" cy="8048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
        <p:nvSpPr>
          <p:cNvPr id="8" name="Content Placeholder 6"/>
          <p:cNvSpPr>
            <a:spLocks noGrp="1"/>
          </p:cNvSpPr>
          <p:nvPr>
            <p:ph sz="quarter" idx="11" hasCustomPrompt="1"/>
          </p:nvPr>
        </p:nvSpPr>
        <p:spPr>
          <a:xfrm>
            <a:off x="457200" y="533400"/>
            <a:ext cx="8229600" cy="4114800"/>
          </a:xfrm>
        </p:spPr>
        <p:txBody>
          <a:bodyPr/>
          <a:lstStyle>
            <a:lvl1pPr marL="0" indent="0">
              <a:buNone/>
              <a:defRPr/>
            </a:lvl1pPr>
          </a:lstStyle>
          <a:p>
            <a:pPr lvl="0"/>
            <a:r>
              <a:rPr lang="en-US" dirty="0"/>
              <a:t>Click to insert media</a:t>
            </a:r>
          </a:p>
        </p:txBody>
      </p:sp>
    </p:spTree>
    <p:extLst>
      <p:ext uri="{BB962C8B-B14F-4D97-AF65-F5344CB8AC3E}">
        <p14:creationId xmlns:p14="http://schemas.microsoft.com/office/powerpoint/2010/main" val="7703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Content Placeholder 4"/>
          <p:cNvSpPr>
            <a:spLocks noGrp="1"/>
          </p:cNvSpPr>
          <p:nvPr>
            <p:ph sz="quarter" idx="11" hasCustomPrompt="1"/>
          </p:nvPr>
        </p:nvSpPr>
        <p:spPr>
          <a:xfrm>
            <a:off x="457200" y="274319"/>
            <a:ext cx="8229600" cy="5943600"/>
          </a:xfrm>
        </p:spPr>
        <p:txBody>
          <a:bodyPr/>
          <a:lstStyle>
            <a:lvl1pPr marL="0" indent="0">
              <a:buNone/>
              <a:defRPr/>
            </a:lvl1pPr>
          </a:lstStyle>
          <a:p>
            <a:pPr lvl="0"/>
            <a:r>
              <a:rPr lang="en-US" dirty="0"/>
              <a:t>Click to insert media</a:t>
            </a:r>
          </a:p>
        </p:txBody>
      </p:sp>
    </p:spTree>
    <p:extLst>
      <p:ext uri="{BB962C8B-B14F-4D97-AF65-F5344CB8AC3E}">
        <p14:creationId xmlns:p14="http://schemas.microsoft.com/office/powerpoint/2010/main" val="164025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153400" y="6473825"/>
            <a:ext cx="533400" cy="307975"/>
          </a:xfrm>
          <a:prstGeom prst="rect">
            <a:avLst/>
          </a:prstGeom>
        </p:spPr>
        <p:txBody>
          <a:bodyPr/>
          <a:lstStyle>
            <a:lvl1pPr>
              <a:defRPr/>
            </a:lvl1pPr>
          </a:lstStyle>
          <a:p>
            <a:fld id="{3248B53A-305D-4AC3-8952-0C1763881438}" type="slidenum">
              <a:rPr lang="en-US" altLang="en-US"/>
              <a:pPr/>
              <a:t>‹#›</a:t>
            </a:fld>
            <a:endParaRPr lang="en-US" altLang="en-US"/>
          </a:p>
        </p:txBody>
      </p:sp>
    </p:spTree>
    <p:extLst>
      <p:ext uri="{BB962C8B-B14F-4D97-AF65-F5344CB8AC3E}">
        <p14:creationId xmlns:p14="http://schemas.microsoft.com/office/powerpoint/2010/main" val="2227028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778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Add Slide Title</a:t>
            </a:r>
          </a:p>
        </p:txBody>
      </p:sp>
      <p:sp>
        <p:nvSpPr>
          <p:cNvPr id="1027" name="Text Placeholder 2"/>
          <p:cNvSpPr>
            <a:spLocks noGrp="1"/>
          </p:cNvSpPr>
          <p:nvPr>
            <p:ph type="body" idx="1"/>
          </p:nvPr>
        </p:nvSpPr>
        <p:spPr bwMode="auto">
          <a:xfrm>
            <a:off x="457200" y="1709928"/>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7" name="Group 16"/>
          <p:cNvGrpSpPr/>
          <p:nvPr/>
        </p:nvGrpSpPr>
        <p:grpSpPr>
          <a:xfrm>
            <a:off x="-304800" y="6469062"/>
            <a:ext cx="9235440" cy="304800"/>
            <a:chOff x="0" y="1866156"/>
            <a:chExt cx="5334000" cy="1410444"/>
          </a:xfrm>
          <a:solidFill>
            <a:srgbClr val="003D78"/>
          </a:solidFill>
          <a:effectLst>
            <a:outerShdw blurRad="50800" dist="38100" dir="2700000" algn="tl" rotWithShape="0">
              <a:prstClr val="black">
                <a:alpha val="40000"/>
              </a:prstClr>
            </a:outerShdw>
          </a:effectLst>
        </p:grpSpPr>
        <p:sp>
          <p:nvSpPr>
            <p:cNvPr id="18" name="Chevron 17"/>
            <p:cNvSpPr/>
            <p:nvPr/>
          </p:nvSpPr>
          <p:spPr>
            <a:xfrm rot="10800000">
              <a:off x="3810000" y="1866156"/>
              <a:ext cx="1524000" cy="1410443"/>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p:cNvSpPr/>
            <p:nvPr/>
          </p:nvSpPr>
          <p:spPr>
            <a:xfrm>
              <a:off x="0" y="1866156"/>
              <a:ext cx="4572000" cy="14104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0" y="6467574"/>
            <a:ext cx="8930640" cy="307777"/>
          </a:xfrm>
          <a:prstGeom prst="rect">
            <a:avLst/>
          </a:prstGeom>
        </p:spPr>
        <p:txBody>
          <a:bodyPr wrap="square">
            <a:spAutoFit/>
          </a:bodyPr>
          <a:lstStyle/>
          <a:p>
            <a:pPr algn="ctr"/>
            <a:r>
              <a:rPr lang="en-US" sz="1400" dirty="0">
                <a:solidFill>
                  <a:schemeClr val="bg1"/>
                </a:solidFill>
                <a:latin typeface="Century" panose="02040604050505020304" pitchFamily="18" charset="0"/>
              </a:rPr>
              <a:t>Wisconsin Department of Health Services</a:t>
            </a:r>
          </a:p>
        </p:txBody>
      </p:sp>
      <p:sp>
        <p:nvSpPr>
          <p:cNvPr id="21" name="Slide Number Placeholder 5"/>
          <p:cNvSpPr txBox="1">
            <a:spLocks/>
          </p:cNvSpPr>
          <p:nvPr/>
        </p:nvSpPr>
        <p:spPr>
          <a:xfrm>
            <a:off x="6477000" y="643890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b="1" kern="1200">
                <a:solidFill>
                  <a:schemeClr val="bg1"/>
                </a:solidFill>
                <a:latin typeface="Century" panose="02040604050505020304" pitchFamily="18"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4857C57-6D7C-4D28-99BB-4F87CEC48CD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rtl="0" eaLnBrk="1" fontAlgn="base" hangingPunct="1">
        <a:spcBef>
          <a:spcPct val="0"/>
        </a:spcBef>
        <a:spcAft>
          <a:spcPct val="0"/>
        </a:spcAft>
        <a:defRPr sz="4000" b="1" i="0" u="none" kern="1200">
          <a:solidFill>
            <a:srgbClr val="003D78"/>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b="1">
          <a:solidFill>
            <a:schemeClr val="tx1"/>
          </a:solidFill>
          <a:latin typeface="Tunga" pitchFamily="34" charset="0"/>
          <a:cs typeface="Tunga" pitchFamily="34" charset="0"/>
        </a:defRPr>
      </a:lvl2pPr>
      <a:lvl3pPr algn="ctr" rtl="0" eaLnBrk="1" fontAlgn="base" hangingPunct="1">
        <a:spcBef>
          <a:spcPct val="0"/>
        </a:spcBef>
        <a:spcAft>
          <a:spcPct val="0"/>
        </a:spcAft>
        <a:defRPr sz="4400" b="1">
          <a:solidFill>
            <a:schemeClr val="tx1"/>
          </a:solidFill>
          <a:latin typeface="Tunga" pitchFamily="34" charset="0"/>
          <a:cs typeface="Tunga" pitchFamily="34" charset="0"/>
        </a:defRPr>
      </a:lvl3pPr>
      <a:lvl4pPr algn="ctr" rtl="0" eaLnBrk="1" fontAlgn="base" hangingPunct="1">
        <a:spcBef>
          <a:spcPct val="0"/>
        </a:spcBef>
        <a:spcAft>
          <a:spcPct val="0"/>
        </a:spcAft>
        <a:defRPr sz="4400" b="1">
          <a:solidFill>
            <a:schemeClr val="tx1"/>
          </a:solidFill>
          <a:latin typeface="Tunga" pitchFamily="34" charset="0"/>
          <a:cs typeface="Tunga" pitchFamily="34" charset="0"/>
        </a:defRPr>
      </a:lvl4pPr>
      <a:lvl5pPr algn="ctr" rtl="0" eaLnBrk="1" fontAlgn="base" hangingPunct="1">
        <a:spcBef>
          <a:spcPct val="0"/>
        </a:spcBef>
        <a:spcAft>
          <a:spcPct val="0"/>
        </a:spcAft>
        <a:defRPr sz="4400" b="1">
          <a:solidFill>
            <a:schemeClr val="tx1"/>
          </a:solidFill>
          <a:latin typeface="Tunga" pitchFamily="34" charset="0"/>
          <a:cs typeface="Tunga" pitchFamily="34" charset="0"/>
        </a:defRPr>
      </a:lvl5pPr>
      <a:lvl6pPr marL="457200" algn="ctr" rtl="0" eaLnBrk="1" fontAlgn="base" hangingPunct="1">
        <a:spcBef>
          <a:spcPct val="0"/>
        </a:spcBef>
        <a:spcAft>
          <a:spcPct val="0"/>
        </a:spcAft>
        <a:defRPr sz="4400" b="1">
          <a:solidFill>
            <a:schemeClr val="tx1"/>
          </a:solidFill>
          <a:latin typeface="Tunga" pitchFamily="34" charset="0"/>
          <a:cs typeface="Tunga" pitchFamily="34" charset="0"/>
        </a:defRPr>
      </a:lvl6pPr>
      <a:lvl7pPr marL="914400" algn="ctr" rtl="0" eaLnBrk="1" fontAlgn="base" hangingPunct="1">
        <a:spcBef>
          <a:spcPct val="0"/>
        </a:spcBef>
        <a:spcAft>
          <a:spcPct val="0"/>
        </a:spcAft>
        <a:defRPr sz="4400" b="1">
          <a:solidFill>
            <a:schemeClr val="tx1"/>
          </a:solidFill>
          <a:latin typeface="Tunga" pitchFamily="34" charset="0"/>
          <a:cs typeface="Tunga" pitchFamily="34" charset="0"/>
        </a:defRPr>
      </a:lvl7pPr>
      <a:lvl8pPr marL="1371600" algn="ctr" rtl="0" eaLnBrk="1" fontAlgn="base" hangingPunct="1">
        <a:spcBef>
          <a:spcPct val="0"/>
        </a:spcBef>
        <a:spcAft>
          <a:spcPct val="0"/>
        </a:spcAft>
        <a:defRPr sz="4400" b="1">
          <a:solidFill>
            <a:schemeClr val="tx1"/>
          </a:solidFill>
          <a:latin typeface="Tunga" pitchFamily="34" charset="0"/>
          <a:cs typeface="Tunga" pitchFamily="34" charset="0"/>
        </a:defRPr>
      </a:lvl8pPr>
      <a:lvl9pPr marL="1828800" algn="ctr" rtl="0" eaLnBrk="1" fontAlgn="base" hangingPunct="1">
        <a:spcBef>
          <a:spcPct val="0"/>
        </a:spcBef>
        <a:spcAft>
          <a:spcPct val="0"/>
        </a:spcAft>
        <a:defRPr sz="4400" b="1">
          <a:solidFill>
            <a:schemeClr val="tx1"/>
          </a:solidFill>
          <a:latin typeface="Tunga" pitchFamily="34" charset="0"/>
          <a:cs typeface="Tunga" pitchFamily="34" charset="0"/>
        </a:defRPr>
      </a:lvl9pPr>
    </p:titleStyle>
    <p:bodyStyle>
      <a:lvl1pPr marL="231775" indent="-231775" algn="l" rtl="0" eaLnBrk="1" fontAlgn="base" hangingPunct="1">
        <a:spcBef>
          <a:spcPts val="0"/>
        </a:spcBef>
        <a:spcAft>
          <a:spcPct val="0"/>
        </a:spcAft>
        <a:buClr>
          <a:srgbClr val="003D78"/>
        </a:buClr>
        <a:buFont typeface="Arial" charset="0"/>
        <a:buChar char="•"/>
        <a:defRPr sz="3000" kern="1200">
          <a:solidFill>
            <a:schemeClr val="tx1"/>
          </a:solidFill>
          <a:latin typeface="Century" panose="02040604050505020304" pitchFamily="18" charset="0"/>
          <a:ea typeface="Verdana" pitchFamily="34" charset="0"/>
          <a:cs typeface="Verdana" pitchFamily="34" charset="0"/>
        </a:defRPr>
      </a:lvl1pPr>
      <a:lvl2pPr marL="457200" indent="-223838" algn="l" rtl="0" eaLnBrk="1" fontAlgn="base" hangingPunct="1">
        <a:spcBef>
          <a:spcPts val="300"/>
        </a:spcBef>
        <a:spcAft>
          <a:spcPct val="0"/>
        </a:spcAft>
        <a:buClr>
          <a:srgbClr val="003D78"/>
        </a:buClr>
        <a:buSzPct val="85000"/>
        <a:buFont typeface="Courier New" pitchFamily="49" charset="0"/>
        <a:buChar char="o"/>
        <a:defRPr sz="2800" b="0" i="0" u="none" kern="1200">
          <a:solidFill>
            <a:schemeClr val="tx1"/>
          </a:solidFill>
          <a:latin typeface="Century" panose="02040604050505020304" pitchFamily="18" charset="0"/>
          <a:ea typeface="Verdana" pitchFamily="34" charset="0"/>
          <a:cs typeface="Verdana" pitchFamily="34" charset="0"/>
        </a:defRPr>
      </a:lvl2pPr>
      <a:lvl3pPr marL="688975" indent="-231775" algn="l" rtl="0" eaLnBrk="1" fontAlgn="base" hangingPunct="1">
        <a:spcBef>
          <a:spcPts val="300"/>
        </a:spcBef>
        <a:spcAft>
          <a:spcPct val="0"/>
        </a:spcAft>
        <a:buClr>
          <a:srgbClr val="003D78"/>
        </a:buClr>
        <a:buFont typeface="Wingdings" pitchFamily="2" charset="2"/>
        <a:buChar char="§"/>
        <a:defRPr sz="2400" kern="1200">
          <a:solidFill>
            <a:schemeClr val="tx1"/>
          </a:solidFill>
          <a:latin typeface="Century" panose="02040604050505020304" pitchFamily="18" charset="0"/>
          <a:ea typeface="Verdana" pitchFamily="34" charset="0"/>
          <a:cs typeface="Verdana" pitchFamily="34" charset="0"/>
        </a:defRPr>
      </a:lvl3pPr>
      <a:lvl4pPr marL="914400" indent="-225425" algn="l" rtl="0" eaLnBrk="1" fontAlgn="base" hangingPunct="1">
        <a:spcBef>
          <a:spcPts val="300"/>
        </a:spcBef>
        <a:spcAft>
          <a:spcPct val="0"/>
        </a:spcAft>
        <a:buClr>
          <a:srgbClr val="003D78"/>
        </a:buClr>
        <a:buFont typeface="Arial" charset="0"/>
        <a:buChar char="•"/>
        <a:defRPr sz="2200" kern="1200">
          <a:solidFill>
            <a:schemeClr val="tx1"/>
          </a:solidFill>
          <a:latin typeface="Century" panose="02040604050505020304" pitchFamily="18" charset="0"/>
          <a:ea typeface="Verdana" pitchFamily="34" charset="0"/>
          <a:cs typeface="Verdana" pitchFamily="34" charset="0"/>
        </a:defRPr>
      </a:lvl4pPr>
      <a:lvl5pPr marL="1146175" indent="-231775" algn="l" rtl="0" eaLnBrk="1" fontAlgn="base" hangingPunct="1">
        <a:spcBef>
          <a:spcPts val="300"/>
        </a:spcBef>
        <a:spcAft>
          <a:spcPct val="0"/>
        </a:spcAft>
        <a:buClr>
          <a:srgbClr val="003D78"/>
        </a:buClr>
        <a:buFont typeface="Arial" charset="0"/>
        <a:buChar char="»"/>
        <a:defRPr sz="1800" kern="1200">
          <a:solidFill>
            <a:schemeClr val="tx1"/>
          </a:solidFill>
          <a:latin typeface="Century" panose="02040604050505020304" pitchFamily="18"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65760" y="1905000"/>
            <a:ext cx="8412480" cy="2503421"/>
          </a:xfrm>
        </p:spPr>
        <p:txBody>
          <a:bodyPr/>
          <a:lstStyle/>
          <a:p>
            <a:r>
              <a:rPr lang="en-US" dirty="0"/>
              <a:t>Keeping “Human” in Human Services: The Art of Engagement</a:t>
            </a:r>
          </a:p>
        </p:txBody>
      </p:sp>
      <p:sp>
        <p:nvSpPr>
          <p:cNvPr id="2" name="Subtitle 1"/>
          <p:cNvSpPr>
            <a:spLocks noGrp="1"/>
          </p:cNvSpPr>
          <p:nvPr>
            <p:ph type="subTitle" idx="10"/>
          </p:nvPr>
        </p:nvSpPr>
        <p:spPr/>
        <p:txBody>
          <a:bodyPr/>
          <a:lstStyle/>
          <a:p>
            <a:r>
              <a:rPr lang="en-US" dirty="0">
                <a:solidFill>
                  <a:schemeClr val="tx1"/>
                </a:solidFill>
              </a:rPr>
              <a:t>Scott Caldwell</a:t>
            </a:r>
          </a:p>
          <a:p>
            <a:r>
              <a:rPr lang="en-US" dirty="0">
                <a:solidFill>
                  <a:schemeClr val="tx1"/>
                </a:solidFill>
              </a:rPr>
              <a:t>September 9, 2020</a:t>
            </a:r>
          </a:p>
          <a:p>
            <a:r>
              <a:rPr lang="en-US" dirty="0">
                <a:solidFill>
                  <a:schemeClr val="tx1"/>
                </a:solidFill>
              </a:rPr>
              <a:t>CCS/CST Statewide Virtual Meeting</a:t>
            </a:r>
          </a:p>
        </p:txBody>
      </p:sp>
    </p:spTree>
    <p:extLst>
      <p:ext uri="{BB962C8B-B14F-4D97-AF65-F5344CB8AC3E}">
        <p14:creationId xmlns:p14="http://schemas.microsoft.com/office/powerpoint/2010/main" val="341208354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270000"/>
          </a:xfrm>
        </p:spPr>
        <p:txBody>
          <a:bodyPr/>
          <a:lstStyle/>
          <a:p>
            <a:r>
              <a:rPr lang="en-US" dirty="0"/>
              <a:t>O</a:t>
            </a:r>
            <a:r>
              <a:rPr lang="en-US" u="sng" dirty="0"/>
              <a:t>A</a:t>
            </a:r>
            <a:r>
              <a:rPr lang="en-US" dirty="0"/>
              <a:t>RS: Affirmation</a:t>
            </a:r>
          </a:p>
        </p:txBody>
      </p:sp>
      <p:sp>
        <p:nvSpPr>
          <p:cNvPr id="3" name="Content Placeholder 2"/>
          <p:cNvSpPr>
            <a:spLocks noGrp="1"/>
          </p:cNvSpPr>
          <p:nvPr>
            <p:ph sz="quarter" idx="10"/>
          </p:nvPr>
        </p:nvSpPr>
        <p:spPr>
          <a:xfrm>
            <a:off x="381000" y="1752600"/>
            <a:ext cx="8382000" cy="4191000"/>
          </a:xfrm>
        </p:spPr>
        <p:txBody>
          <a:bodyPr/>
          <a:lstStyle/>
          <a:p>
            <a:pPr>
              <a:defRPr/>
            </a:pPr>
            <a:r>
              <a:rPr lang="en-US" sz="3200" dirty="0"/>
              <a:t>Focusing on strengths is powerful way to develop a good working relationship</a:t>
            </a:r>
          </a:p>
          <a:p>
            <a:pPr>
              <a:defRPr/>
            </a:pPr>
            <a:r>
              <a:rPr lang="en-US" sz="3200" dirty="0"/>
              <a:t>Look for strengths</a:t>
            </a:r>
          </a:p>
          <a:p>
            <a:pPr>
              <a:defRPr/>
            </a:pPr>
            <a:r>
              <a:rPr lang="en-US" sz="3200" dirty="0"/>
              <a:t>Affirm </a:t>
            </a:r>
            <a:r>
              <a:rPr lang="en-US" sz="3200" u="sng" dirty="0"/>
              <a:t>specific</a:t>
            </a:r>
            <a:r>
              <a:rPr lang="en-US" sz="3200" dirty="0"/>
              <a:t> strengths</a:t>
            </a:r>
          </a:p>
          <a:p>
            <a:pPr>
              <a:defRPr/>
            </a:pPr>
            <a:r>
              <a:rPr lang="en-US" sz="3200" dirty="0"/>
              <a:t>Avoid non-specific praising, cheerleading</a:t>
            </a:r>
          </a:p>
          <a:p>
            <a:pPr marL="0" indent="0">
              <a:buNone/>
            </a:pPr>
            <a:endParaRPr lang="en-US" sz="2800" dirty="0"/>
          </a:p>
          <a:p>
            <a:pPr marL="0" indent="0">
              <a:buNone/>
            </a:pPr>
            <a:r>
              <a:rPr lang="en-US" sz="2800" i="1" dirty="0"/>
              <a:t>In the chat box: What are some of the strengths that people bring to services?</a:t>
            </a:r>
          </a:p>
        </p:txBody>
      </p:sp>
    </p:spTree>
    <p:extLst>
      <p:ext uri="{BB962C8B-B14F-4D97-AF65-F5344CB8AC3E}">
        <p14:creationId xmlns:p14="http://schemas.microsoft.com/office/powerpoint/2010/main" val="112482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270000"/>
          </a:xfrm>
        </p:spPr>
        <p:txBody>
          <a:bodyPr/>
          <a:lstStyle/>
          <a:p>
            <a:r>
              <a:rPr lang="en-US" dirty="0"/>
              <a:t>OA</a:t>
            </a:r>
            <a:r>
              <a:rPr lang="en-US" u="sng" dirty="0"/>
              <a:t>R</a:t>
            </a:r>
            <a:r>
              <a:rPr lang="en-US" dirty="0"/>
              <a:t>S: Reflective Listening</a:t>
            </a:r>
          </a:p>
        </p:txBody>
      </p:sp>
      <p:sp>
        <p:nvSpPr>
          <p:cNvPr id="3" name="Content Placeholder 2"/>
          <p:cNvSpPr>
            <a:spLocks noGrp="1"/>
          </p:cNvSpPr>
          <p:nvPr>
            <p:ph sz="quarter" idx="10"/>
          </p:nvPr>
        </p:nvSpPr>
        <p:spPr>
          <a:xfrm>
            <a:off x="457200" y="1752600"/>
            <a:ext cx="8382000" cy="4343400"/>
          </a:xfrm>
        </p:spPr>
        <p:txBody>
          <a:bodyPr/>
          <a:lstStyle/>
          <a:p>
            <a:pPr marL="342900" indent="-342900">
              <a:spcBef>
                <a:spcPct val="20000"/>
              </a:spcBef>
              <a:buFontTx/>
              <a:buChar char="•"/>
              <a:defRPr/>
            </a:pPr>
            <a:r>
              <a:rPr lang="en-US" sz="3200" dirty="0"/>
              <a:t>The most important communication skill is listening. Skillful listening involves careful listening to understand the person’s views, perspectives, and experiences.</a:t>
            </a:r>
          </a:p>
          <a:p>
            <a:pPr marL="342900" indent="-342900">
              <a:spcBef>
                <a:spcPct val="20000"/>
              </a:spcBef>
              <a:buFontTx/>
              <a:buChar char="•"/>
              <a:defRPr/>
            </a:pPr>
            <a:endParaRPr lang="en-US" sz="2800" dirty="0"/>
          </a:p>
          <a:p>
            <a:pPr marL="0" indent="0">
              <a:spcBef>
                <a:spcPct val="20000"/>
              </a:spcBef>
              <a:buNone/>
              <a:defRPr/>
            </a:pPr>
            <a:r>
              <a:rPr lang="en-US" sz="2800" i="1" dirty="0"/>
              <a:t>Skillful listening saves time and promotes rapid engagement.</a:t>
            </a:r>
          </a:p>
        </p:txBody>
      </p:sp>
    </p:spTree>
    <p:extLst>
      <p:ext uri="{BB962C8B-B14F-4D97-AF65-F5344CB8AC3E}">
        <p14:creationId xmlns:p14="http://schemas.microsoft.com/office/powerpoint/2010/main" val="36424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txBox="1">
            <a:spLocks noChangeArrowheads="1"/>
          </p:cNvSpPr>
          <p:nvPr/>
        </p:nvSpPr>
        <p:spPr bwMode="auto">
          <a:xfrm>
            <a:off x="457200" y="1676400"/>
            <a:ext cx="7772400" cy="4449763"/>
          </a:xfrm>
          <a:prstGeom prst="rect">
            <a:avLst/>
          </a:prstGeom>
          <a:noFill/>
          <a:ln w="9525">
            <a:noFill/>
            <a:miter lim="800000"/>
            <a:headEnd/>
            <a:tailEnd/>
          </a:ln>
        </p:spPr>
        <p:txBody>
          <a:bodyPr/>
          <a:lstStyle/>
          <a:p>
            <a:pPr>
              <a:spcBef>
                <a:spcPct val="20000"/>
              </a:spcBef>
              <a:defRPr/>
            </a:pPr>
            <a:r>
              <a:rPr lang="en-US" sz="3200" dirty="0">
                <a:latin typeface="Century" panose="02040604050505020304" pitchFamily="18" charset="0"/>
              </a:rPr>
              <a:t>Three steps to forming a reflection:</a:t>
            </a:r>
          </a:p>
          <a:p>
            <a:pPr marL="742950" indent="-742950">
              <a:spcBef>
                <a:spcPct val="20000"/>
              </a:spcBef>
              <a:buAutoNum type="arabicPeriod"/>
              <a:defRPr/>
            </a:pPr>
            <a:r>
              <a:rPr lang="en-US" sz="3200" dirty="0">
                <a:latin typeface="Century" panose="02040604050505020304" pitchFamily="18" charset="0"/>
              </a:rPr>
              <a:t>Listen carefully to what the person is saying (this is a decision).</a:t>
            </a:r>
          </a:p>
          <a:p>
            <a:pPr marL="742950" indent="-742950">
              <a:spcBef>
                <a:spcPct val="20000"/>
              </a:spcBef>
              <a:buAutoNum type="arabicPeriod"/>
              <a:defRPr/>
            </a:pPr>
            <a:r>
              <a:rPr lang="en-US" sz="3200" dirty="0">
                <a:latin typeface="Century" panose="02040604050505020304" pitchFamily="18" charset="0"/>
              </a:rPr>
              <a:t>Make an educated guess about the person’s underlying meaning or emotion.</a:t>
            </a:r>
          </a:p>
          <a:p>
            <a:pPr marL="742950" indent="-742950">
              <a:spcBef>
                <a:spcPct val="20000"/>
              </a:spcBef>
              <a:buAutoNum type="arabicPeriod"/>
              <a:defRPr/>
            </a:pPr>
            <a:r>
              <a:rPr lang="en-US" sz="3200" dirty="0">
                <a:latin typeface="Century" panose="02040604050505020304" pitchFamily="18" charset="0"/>
              </a:rPr>
              <a:t>Share reflection as a </a:t>
            </a:r>
            <a:r>
              <a:rPr lang="en-US" sz="3200" u="sng" dirty="0">
                <a:latin typeface="Century" panose="02040604050505020304" pitchFamily="18" charset="0"/>
              </a:rPr>
              <a:t>statement</a:t>
            </a:r>
            <a:r>
              <a:rPr lang="en-US" sz="3200" dirty="0">
                <a:latin typeface="Century" panose="02040604050505020304" pitchFamily="18" charset="0"/>
              </a:rPr>
              <a:t> </a:t>
            </a:r>
          </a:p>
          <a:p>
            <a:pPr>
              <a:spcBef>
                <a:spcPct val="20000"/>
              </a:spcBef>
              <a:defRPr/>
            </a:pPr>
            <a:r>
              <a:rPr lang="en-US" sz="3200" dirty="0">
                <a:latin typeface="Century" panose="02040604050505020304" pitchFamily="18" charset="0"/>
              </a:rPr>
              <a:t>	(not a question).</a:t>
            </a:r>
          </a:p>
          <a:p>
            <a:pPr marL="742950" indent="-742950">
              <a:spcBef>
                <a:spcPct val="20000"/>
              </a:spcBef>
              <a:buAutoNum type="arabicPeriod"/>
              <a:defRPr/>
            </a:pPr>
            <a:endParaRPr lang="en-US" sz="3200" dirty="0">
              <a:latin typeface="Century" panose="02040604050505020304" pitchFamily="18" charset="0"/>
            </a:endParaRPr>
          </a:p>
        </p:txBody>
      </p:sp>
      <p:sp>
        <p:nvSpPr>
          <p:cNvPr id="6" name="Title 1"/>
          <p:cNvSpPr txBox="1">
            <a:spLocks/>
          </p:cNvSpPr>
          <p:nvPr/>
        </p:nvSpPr>
        <p:spPr>
          <a:xfrm>
            <a:off x="53788" y="152400"/>
            <a:ext cx="8991600" cy="1270000"/>
          </a:xfrm>
          <a:prstGeom prst="rect">
            <a:avLst/>
          </a:prstGeom>
        </p:spPr>
        <p:txBody>
          <a:bodyPr/>
          <a:lstStyle>
            <a:lvl1pPr algn="ctr" rtl="0" eaLnBrk="1" fontAlgn="base" hangingPunct="1">
              <a:spcBef>
                <a:spcPct val="0"/>
              </a:spcBef>
              <a:spcAft>
                <a:spcPct val="0"/>
              </a:spcAft>
              <a:defRPr sz="4000" b="1" i="0" u="none" kern="1200">
                <a:solidFill>
                  <a:srgbClr val="003D78"/>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b="1">
                <a:solidFill>
                  <a:schemeClr val="tx1"/>
                </a:solidFill>
                <a:latin typeface="Tunga" pitchFamily="34" charset="0"/>
                <a:cs typeface="Tunga" pitchFamily="34" charset="0"/>
              </a:defRPr>
            </a:lvl2pPr>
            <a:lvl3pPr algn="ctr" rtl="0" eaLnBrk="1" fontAlgn="base" hangingPunct="1">
              <a:spcBef>
                <a:spcPct val="0"/>
              </a:spcBef>
              <a:spcAft>
                <a:spcPct val="0"/>
              </a:spcAft>
              <a:defRPr sz="4400" b="1">
                <a:solidFill>
                  <a:schemeClr val="tx1"/>
                </a:solidFill>
                <a:latin typeface="Tunga" pitchFamily="34" charset="0"/>
                <a:cs typeface="Tunga" pitchFamily="34" charset="0"/>
              </a:defRPr>
            </a:lvl3pPr>
            <a:lvl4pPr algn="ctr" rtl="0" eaLnBrk="1" fontAlgn="base" hangingPunct="1">
              <a:spcBef>
                <a:spcPct val="0"/>
              </a:spcBef>
              <a:spcAft>
                <a:spcPct val="0"/>
              </a:spcAft>
              <a:defRPr sz="4400" b="1">
                <a:solidFill>
                  <a:schemeClr val="tx1"/>
                </a:solidFill>
                <a:latin typeface="Tunga" pitchFamily="34" charset="0"/>
                <a:cs typeface="Tunga" pitchFamily="34" charset="0"/>
              </a:defRPr>
            </a:lvl4pPr>
            <a:lvl5pPr algn="ctr" rtl="0" eaLnBrk="1" fontAlgn="base" hangingPunct="1">
              <a:spcBef>
                <a:spcPct val="0"/>
              </a:spcBef>
              <a:spcAft>
                <a:spcPct val="0"/>
              </a:spcAft>
              <a:defRPr sz="4400" b="1">
                <a:solidFill>
                  <a:schemeClr val="tx1"/>
                </a:solidFill>
                <a:latin typeface="Tunga" pitchFamily="34" charset="0"/>
                <a:cs typeface="Tunga" pitchFamily="34" charset="0"/>
              </a:defRPr>
            </a:lvl5pPr>
            <a:lvl6pPr marL="457200" algn="ctr" rtl="0" eaLnBrk="1" fontAlgn="base" hangingPunct="1">
              <a:spcBef>
                <a:spcPct val="0"/>
              </a:spcBef>
              <a:spcAft>
                <a:spcPct val="0"/>
              </a:spcAft>
              <a:defRPr sz="4400" b="1">
                <a:solidFill>
                  <a:schemeClr val="tx1"/>
                </a:solidFill>
                <a:latin typeface="Tunga" pitchFamily="34" charset="0"/>
                <a:cs typeface="Tunga" pitchFamily="34" charset="0"/>
              </a:defRPr>
            </a:lvl6pPr>
            <a:lvl7pPr marL="914400" algn="ctr" rtl="0" eaLnBrk="1" fontAlgn="base" hangingPunct="1">
              <a:spcBef>
                <a:spcPct val="0"/>
              </a:spcBef>
              <a:spcAft>
                <a:spcPct val="0"/>
              </a:spcAft>
              <a:defRPr sz="4400" b="1">
                <a:solidFill>
                  <a:schemeClr val="tx1"/>
                </a:solidFill>
                <a:latin typeface="Tunga" pitchFamily="34" charset="0"/>
                <a:cs typeface="Tunga" pitchFamily="34" charset="0"/>
              </a:defRPr>
            </a:lvl7pPr>
            <a:lvl8pPr marL="1371600" algn="ctr" rtl="0" eaLnBrk="1" fontAlgn="base" hangingPunct="1">
              <a:spcBef>
                <a:spcPct val="0"/>
              </a:spcBef>
              <a:spcAft>
                <a:spcPct val="0"/>
              </a:spcAft>
              <a:defRPr sz="4400" b="1">
                <a:solidFill>
                  <a:schemeClr val="tx1"/>
                </a:solidFill>
                <a:latin typeface="Tunga" pitchFamily="34" charset="0"/>
                <a:cs typeface="Tunga" pitchFamily="34" charset="0"/>
              </a:defRPr>
            </a:lvl8pPr>
            <a:lvl9pPr marL="1828800" algn="ctr" rtl="0" eaLnBrk="1" fontAlgn="base" hangingPunct="1">
              <a:spcBef>
                <a:spcPct val="0"/>
              </a:spcBef>
              <a:spcAft>
                <a:spcPct val="0"/>
              </a:spcAft>
              <a:defRPr sz="4400" b="1">
                <a:solidFill>
                  <a:schemeClr val="tx1"/>
                </a:solidFill>
                <a:latin typeface="Tunga" pitchFamily="34" charset="0"/>
                <a:cs typeface="Tunga" pitchFamily="34" charset="0"/>
              </a:defRPr>
            </a:lvl9pPr>
          </a:lstStyle>
          <a:p>
            <a:r>
              <a:rPr lang="en-US" dirty="0"/>
              <a:t>OA</a:t>
            </a:r>
            <a:r>
              <a:rPr lang="en-US" u="sng" dirty="0"/>
              <a:t>R</a:t>
            </a:r>
            <a:r>
              <a:rPr lang="en-US" dirty="0"/>
              <a:t>S: Reflective Listening (cont.)</a:t>
            </a:r>
          </a:p>
        </p:txBody>
      </p:sp>
    </p:spTree>
    <p:extLst>
      <p:ext uri="{BB962C8B-B14F-4D97-AF65-F5344CB8AC3E}">
        <p14:creationId xmlns:p14="http://schemas.microsoft.com/office/powerpoint/2010/main" val="209822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4294967295"/>
          </p:nvPr>
        </p:nvSpPr>
        <p:spPr>
          <a:xfrm>
            <a:off x="304800" y="1905000"/>
            <a:ext cx="8077200" cy="3669888"/>
          </a:xfrm>
          <a:prstGeom prst="rect">
            <a:avLst/>
          </a:prstGeom>
        </p:spPr>
        <p:txBody>
          <a:bodyPr/>
          <a:lstStyle/>
          <a:p>
            <a:pPr marL="0" lvl="0" indent="0">
              <a:buNone/>
            </a:pPr>
            <a:r>
              <a:rPr lang="en-US" sz="3200" dirty="0">
                <a:cs typeface="Calibri" panose="020F0502020204030204" pitchFamily="34" charset="0"/>
              </a:rPr>
              <a:t>Starters:</a:t>
            </a:r>
          </a:p>
          <a:p>
            <a:pPr lvl="0"/>
            <a:r>
              <a:rPr lang="en-US" sz="3200" dirty="0">
                <a:cs typeface="Calibri" panose="020F0502020204030204" pitchFamily="34" charset="0"/>
              </a:rPr>
              <a:t>Sounds like…</a:t>
            </a:r>
          </a:p>
          <a:p>
            <a:pPr lvl="0"/>
            <a:r>
              <a:rPr lang="en-US" sz="3200" dirty="0">
                <a:cs typeface="Calibri" panose="020F0502020204030204" pitchFamily="34" charset="0"/>
              </a:rPr>
              <a:t>You mean...</a:t>
            </a:r>
          </a:p>
          <a:p>
            <a:pPr lvl="0"/>
            <a:r>
              <a:rPr lang="en-US" sz="3200" dirty="0">
                <a:cs typeface="Calibri" panose="020F0502020204030204" pitchFamily="34" charset="0"/>
              </a:rPr>
              <a:t>It seems to you that…</a:t>
            </a:r>
          </a:p>
          <a:p>
            <a:pPr lvl="0"/>
            <a:r>
              <a:rPr lang="en-US" sz="3200" dirty="0">
                <a:cs typeface="Calibri" panose="020F0502020204030204" pitchFamily="34" charset="0"/>
              </a:rPr>
              <a:t>For you it’s a matter of…</a:t>
            </a:r>
          </a:p>
          <a:p>
            <a:pPr lvl="0"/>
            <a:r>
              <a:rPr lang="en-US" sz="3200" dirty="0">
                <a:cs typeface="Calibri" panose="020F0502020204030204" pitchFamily="34" charset="0"/>
              </a:rPr>
              <a:t>From your point of view…</a:t>
            </a:r>
          </a:p>
          <a:p>
            <a:pPr lvl="0"/>
            <a:r>
              <a:rPr lang="en-US" sz="3200" dirty="0">
                <a:cs typeface="Calibri" panose="020F0502020204030204" pitchFamily="34" charset="0"/>
              </a:rPr>
              <a:t>You’re feeling…</a:t>
            </a:r>
          </a:p>
        </p:txBody>
      </p:sp>
      <p:sp>
        <p:nvSpPr>
          <p:cNvPr id="4" name="Rounded Rectangle 3"/>
          <p:cNvSpPr/>
          <p:nvPr/>
        </p:nvSpPr>
        <p:spPr>
          <a:xfrm>
            <a:off x="5943600" y="3009898"/>
            <a:ext cx="3048000" cy="1905000"/>
          </a:xfrm>
          <a:prstGeom prst="roundRect">
            <a:avLst/>
          </a:prstGeom>
          <a:solidFill>
            <a:schemeClr val="bg1"/>
          </a:solid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a:solidFill>
                  <a:schemeClr val="tx1"/>
                </a:solidFill>
                <a:latin typeface="Century" panose="02040604050505020304" pitchFamily="18" charset="0"/>
              </a:rPr>
              <a:t>Avoid: </a:t>
            </a:r>
          </a:p>
          <a:p>
            <a:pPr algn="ctr" eaLnBrk="1" hangingPunct="1">
              <a:defRPr/>
            </a:pPr>
            <a:r>
              <a:rPr lang="en-US" sz="2800" dirty="0">
                <a:solidFill>
                  <a:schemeClr val="tx1"/>
                </a:solidFill>
                <a:latin typeface="Century" panose="02040604050505020304" pitchFamily="18" charset="0"/>
              </a:rPr>
              <a:t>What I hear you saying is…</a:t>
            </a:r>
          </a:p>
        </p:txBody>
      </p:sp>
      <p:sp>
        <p:nvSpPr>
          <p:cNvPr id="5" name="Multiply 4"/>
          <p:cNvSpPr/>
          <p:nvPr/>
        </p:nvSpPr>
        <p:spPr>
          <a:xfrm>
            <a:off x="5372100" y="2531266"/>
            <a:ext cx="4191000" cy="2862263"/>
          </a:xfrm>
          <a:prstGeom prst="mathMultiply">
            <a:avLst>
              <a:gd name="adj1" fmla="val 9204"/>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Title 1"/>
          <p:cNvSpPr txBox="1">
            <a:spLocks/>
          </p:cNvSpPr>
          <p:nvPr/>
        </p:nvSpPr>
        <p:spPr>
          <a:xfrm>
            <a:off x="53788" y="152400"/>
            <a:ext cx="8991600" cy="1270000"/>
          </a:xfrm>
          <a:prstGeom prst="rect">
            <a:avLst/>
          </a:prstGeom>
        </p:spPr>
        <p:txBody>
          <a:bodyPr/>
          <a:lstStyle>
            <a:lvl1pPr algn="ctr" rtl="0" eaLnBrk="1" fontAlgn="base" hangingPunct="1">
              <a:spcBef>
                <a:spcPct val="0"/>
              </a:spcBef>
              <a:spcAft>
                <a:spcPct val="0"/>
              </a:spcAft>
              <a:defRPr sz="4000" b="1" i="0" u="none" kern="1200">
                <a:solidFill>
                  <a:srgbClr val="003D78"/>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b="1">
                <a:solidFill>
                  <a:schemeClr val="tx1"/>
                </a:solidFill>
                <a:latin typeface="Tunga" pitchFamily="34" charset="0"/>
                <a:cs typeface="Tunga" pitchFamily="34" charset="0"/>
              </a:defRPr>
            </a:lvl2pPr>
            <a:lvl3pPr algn="ctr" rtl="0" eaLnBrk="1" fontAlgn="base" hangingPunct="1">
              <a:spcBef>
                <a:spcPct val="0"/>
              </a:spcBef>
              <a:spcAft>
                <a:spcPct val="0"/>
              </a:spcAft>
              <a:defRPr sz="4400" b="1">
                <a:solidFill>
                  <a:schemeClr val="tx1"/>
                </a:solidFill>
                <a:latin typeface="Tunga" pitchFamily="34" charset="0"/>
                <a:cs typeface="Tunga" pitchFamily="34" charset="0"/>
              </a:defRPr>
            </a:lvl3pPr>
            <a:lvl4pPr algn="ctr" rtl="0" eaLnBrk="1" fontAlgn="base" hangingPunct="1">
              <a:spcBef>
                <a:spcPct val="0"/>
              </a:spcBef>
              <a:spcAft>
                <a:spcPct val="0"/>
              </a:spcAft>
              <a:defRPr sz="4400" b="1">
                <a:solidFill>
                  <a:schemeClr val="tx1"/>
                </a:solidFill>
                <a:latin typeface="Tunga" pitchFamily="34" charset="0"/>
                <a:cs typeface="Tunga" pitchFamily="34" charset="0"/>
              </a:defRPr>
            </a:lvl4pPr>
            <a:lvl5pPr algn="ctr" rtl="0" eaLnBrk="1" fontAlgn="base" hangingPunct="1">
              <a:spcBef>
                <a:spcPct val="0"/>
              </a:spcBef>
              <a:spcAft>
                <a:spcPct val="0"/>
              </a:spcAft>
              <a:defRPr sz="4400" b="1">
                <a:solidFill>
                  <a:schemeClr val="tx1"/>
                </a:solidFill>
                <a:latin typeface="Tunga" pitchFamily="34" charset="0"/>
                <a:cs typeface="Tunga" pitchFamily="34" charset="0"/>
              </a:defRPr>
            </a:lvl5pPr>
            <a:lvl6pPr marL="457200" algn="ctr" rtl="0" eaLnBrk="1" fontAlgn="base" hangingPunct="1">
              <a:spcBef>
                <a:spcPct val="0"/>
              </a:spcBef>
              <a:spcAft>
                <a:spcPct val="0"/>
              </a:spcAft>
              <a:defRPr sz="4400" b="1">
                <a:solidFill>
                  <a:schemeClr val="tx1"/>
                </a:solidFill>
                <a:latin typeface="Tunga" pitchFamily="34" charset="0"/>
                <a:cs typeface="Tunga" pitchFamily="34" charset="0"/>
              </a:defRPr>
            </a:lvl6pPr>
            <a:lvl7pPr marL="914400" algn="ctr" rtl="0" eaLnBrk="1" fontAlgn="base" hangingPunct="1">
              <a:spcBef>
                <a:spcPct val="0"/>
              </a:spcBef>
              <a:spcAft>
                <a:spcPct val="0"/>
              </a:spcAft>
              <a:defRPr sz="4400" b="1">
                <a:solidFill>
                  <a:schemeClr val="tx1"/>
                </a:solidFill>
                <a:latin typeface="Tunga" pitchFamily="34" charset="0"/>
                <a:cs typeface="Tunga" pitchFamily="34" charset="0"/>
              </a:defRPr>
            </a:lvl7pPr>
            <a:lvl8pPr marL="1371600" algn="ctr" rtl="0" eaLnBrk="1" fontAlgn="base" hangingPunct="1">
              <a:spcBef>
                <a:spcPct val="0"/>
              </a:spcBef>
              <a:spcAft>
                <a:spcPct val="0"/>
              </a:spcAft>
              <a:defRPr sz="4400" b="1">
                <a:solidFill>
                  <a:schemeClr val="tx1"/>
                </a:solidFill>
                <a:latin typeface="Tunga" pitchFamily="34" charset="0"/>
                <a:cs typeface="Tunga" pitchFamily="34" charset="0"/>
              </a:defRPr>
            </a:lvl8pPr>
            <a:lvl9pPr marL="1828800" algn="ctr" rtl="0" eaLnBrk="1" fontAlgn="base" hangingPunct="1">
              <a:spcBef>
                <a:spcPct val="0"/>
              </a:spcBef>
              <a:spcAft>
                <a:spcPct val="0"/>
              </a:spcAft>
              <a:defRPr sz="4400" b="1">
                <a:solidFill>
                  <a:schemeClr val="tx1"/>
                </a:solidFill>
                <a:latin typeface="Tunga" pitchFamily="34" charset="0"/>
                <a:cs typeface="Tunga" pitchFamily="34" charset="0"/>
              </a:defRPr>
            </a:lvl9pPr>
          </a:lstStyle>
          <a:p>
            <a:r>
              <a:rPr lang="en-US" dirty="0"/>
              <a:t>OA</a:t>
            </a:r>
            <a:r>
              <a:rPr lang="en-US" u="sng" dirty="0"/>
              <a:t>R</a:t>
            </a:r>
            <a:r>
              <a:rPr lang="en-US" dirty="0"/>
              <a:t>S: Reflective Listening (cont.)</a:t>
            </a:r>
          </a:p>
        </p:txBody>
      </p:sp>
    </p:spTree>
    <p:extLst>
      <p:ext uri="{BB962C8B-B14F-4D97-AF65-F5344CB8AC3E}">
        <p14:creationId xmlns:p14="http://schemas.microsoft.com/office/powerpoint/2010/main" val="417016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270000"/>
          </a:xfrm>
        </p:spPr>
        <p:txBody>
          <a:bodyPr/>
          <a:lstStyle/>
          <a:p>
            <a:r>
              <a:rPr lang="en-US" dirty="0"/>
              <a:t>OAR</a:t>
            </a:r>
            <a:r>
              <a:rPr lang="en-US" u="sng" dirty="0"/>
              <a:t>S</a:t>
            </a:r>
            <a:r>
              <a:rPr lang="en-US" dirty="0"/>
              <a:t>: Summarize</a:t>
            </a:r>
          </a:p>
        </p:txBody>
      </p:sp>
      <p:sp>
        <p:nvSpPr>
          <p:cNvPr id="3" name="Content Placeholder 2"/>
          <p:cNvSpPr>
            <a:spLocks noGrp="1"/>
          </p:cNvSpPr>
          <p:nvPr>
            <p:ph sz="quarter" idx="10"/>
          </p:nvPr>
        </p:nvSpPr>
        <p:spPr>
          <a:xfrm>
            <a:off x="381000" y="1981200"/>
            <a:ext cx="8382000" cy="3962400"/>
          </a:xfrm>
        </p:spPr>
        <p:txBody>
          <a:bodyPr/>
          <a:lstStyle/>
          <a:p>
            <a:pPr>
              <a:defRPr/>
            </a:pPr>
            <a:r>
              <a:rPr lang="en-US" sz="3200" dirty="0"/>
              <a:t>Demonstrates careful listening</a:t>
            </a:r>
          </a:p>
          <a:p>
            <a:pPr>
              <a:defRPr/>
            </a:pPr>
            <a:r>
              <a:rPr lang="en-US" sz="3200" dirty="0"/>
              <a:t>Consolidates initial sharing</a:t>
            </a:r>
          </a:p>
          <a:p>
            <a:pPr>
              <a:defRPr/>
            </a:pPr>
            <a:r>
              <a:rPr lang="en-US" sz="3200" dirty="0"/>
              <a:t>Provides transition to the next thing</a:t>
            </a:r>
          </a:p>
          <a:p>
            <a:pPr marL="0" indent="0">
              <a:buNone/>
            </a:pPr>
            <a:endParaRPr lang="en-US" sz="2800" dirty="0"/>
          </a:p>
          <a:p>
            <a:pPr marL="0" indent="0">
              <a:spcBef>
                <a:spcPct val="20000"/>
              </a:spcBef>
              <a:buNone/>
              <a:defRPr/>
            </a:pPr>
            <a:endParaRPr lang="en-US" sz="2800" i="1" dirty="0"/>
          </a:p>
        </p:txBody>
      </p:sp>
    </p:spTree>
    <p:extLst>
      <p:ext uri="{BB962C8B-B14F-4D97-AF65-F5344CB8AC3E}">
        <p14:creationId xmlns:p14="http://schemas.microsoft.com/office/powerpoint/2010/main" val="80894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r>
              <a:rPr lang="en-US" dirty="0"/>
              <a:t>Demonstration</a:t>
            </a:r>
          </a:p>
        </p:txBody>
      </p:sp>
      <p:sp>
        <p:nvSpPr>
          <p:cNvPr id="3" name="Content Placeholder 2"/>
          <p:cNvSpPr>
            <a:spLocks noGrp="1"/>
          </p:cNvSpPr>
          <p:nvPr>
            <p:ph sz="quarter" idx="10"/>
          </p:nvPr>
        </p:nvSpPr>
        <p:spPr>
          <a:xfrm>
            <a:off x="439057" y="1270000"/>
            <a:ext cx="8229600" cy="3962400"/>
          </a:xfrm>
        </p:spPr>
        <p:txBody>
          <a:bodyPr/>
          <a:lstStyle/>
          <a:p>
            <a:pPr>
              <a:defRPr/>
            </a:pPr>
            <a:r>
              <a:rPr lang="en-US" sz="2800" u="sng" dirty="0"/>
              <a:t>Practitioner</a:t>
            </a:r>
            <a:r>
              <a:rPr lang="en-US" sz="2800" dirty="0"/>
              <a:t> preparation: How am I thinking about the first few minutes of this encounter? What is my intention for using OARS skills? Am I deciding to listen carefully? </a:t>
            </a:r>
          </a:p>
          <a:p>
            <a:pPr>
              <a:defRPr/>
            </a:pPr>
            <a:endParaRPr lang="en-US" sz="2800" dirty="0"/>
          </a:p>
          <a:p>
            <a:pPr>
              <a:defRPr/>
            </a:pPr>
            <a:r>
              <a:rPr lang="en-US" sz="2800" u="sng" dirty="0"/>
              <a:t>Speaker</a:t>
            </a:r>
            <a:r>
              <a:rPr lang="en-US" sz="2800" dirty="0"/>
              <a:t>: real play, rewind to the beginning of this conference </a:t>
            </a:r>
          </a:p>
          <a:p>
            <a:pPr>
              <a:defRPr/>
            </a:pPr>
            <a:endParaRPr lang="en-US" sz="2800" dirty="0"/>
          </a:p>
          <a:p>
            <a:pPr>
              <a:defRPr/>
            </a:pPr>
            <a:r>
              <a:rPr lang="en-US" sz="2800" u="sng" dirty="0"/>
              <a:t>Observers</a:t>
            </a:r>
            <a:r>
              <a:rPr lang="en-US" sz="2800" dirty="0"/>
              <a:t>: create a simple observer sheet to count and categorize practitioner use of OARS skills; provide examples; note speaker response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70689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047404"/>
          </a:xfrm>
        </p:spPr>
        <p:txBody>
          <a:bodyPr/>
          <a:lstStyle/>
          <a:p>
            <a:r>
              <a:rPr lang="en-US" dirty="0"/>
              <a:t>Example Observer Sheet</a:t>
            </a:r>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269583021"/>
              </p:ext>
            </p:extLst>
          </p:nvPr>
        </p:nvGraphicFramePr>
        <p:xfrm>
          <a:off x="228600" y="1066800"/>
          <a:ext cx="8763000" cy="5242560"/>
        </p:xfrm>
        <a:graphic>
          <a:graphicData uri="http://schemas.openxmlformats.org/drawingml/2006/table">
            <a:tbl>
              <a:tblPr firstRow="1" bandRow="1">
                <a:tableStyleId>{5C22544A-7EE6-4342-B048-85BDC9FD1C3A}</a:tableStyleId>
              </a:tblPr>
              <a:tblGrid>
                <a:gridCol w="1721304">
                  <a:extLst>
                    <a:ext uri="{9D8B030D-6E8A-4147-A177-3AD203B41FA5}">
                      <a16:colId xmlns:a16="http://schemas.microsoft.com/office/drawing/2014/main" val="2163777241"/>
                    </a:ext>
                  </a:extLst>
                </a:gridCol>
                <a:gridCol w="1098096">
                  <a:extLst>
                    <a:ext uri="{9D8B030D-6E8A-4147-A177-3AD203B41FA5}">
                      <a16:colId xmlns:a16="http://schemas.microsoft.com/office/drawing/2014/main" val="4152928585"/>
                    </a:ext>
                  </a:extLst>
                </a:gridCol>
                <a:gridCol w="3429000">
                  <a:extLst>
                    <a:ext uri="{9D8B030D-6E8A-4147-A177-3AD203B41FA5}">
                      <a16:colId xmlns:a16="http://schemas.microsoft.com/office/drawing/2014/main" val="4212377131"/>
                    </a:ext>
                  </a:extLst>
                </a:gridCol>
                <a:gridCol w="2514600">
                  <a:extLst>
                    <a:ext uri="{9D8B030D-6E8A-4147-A177-3AD203B41FA5}">
                      <a16:colId xmlns:a16="http://schemas.microsoft.com/office/drawing/2014/main" val="3311152897"/>
                    </a:ext>
                  </a:extLst>
                </a:gridCol>
              </a:tblGrid>
              <a:tr h="858289">
                <a:tc>
                  <a:txBody>
                    <a:bodyPr/>
                    <a:lstStyle/>
                    <a:p>
                      <a:pPr algn="ctr"/>
                      <a:endParaRPr lang="en-US" sz="2000" dirty="0">
                        <a:solidFill>
                          <a:schemeClr val="tx1"/>
                        </a:solidFill>
                        <a:latin typeface="Century" panose="02040604050505020304" pitchFamily="18" charset="0"/>
                      </a:endParaRPr>
                    </a:p>
                    <a:p>
                      <a:pPr algn="ctr"/>
                      <a:r>
                        <a:rPr lang="en-US" sz="2000" dirty="0">
                          <a:solidFill>
                            <a:schemeClr val="tx1"/>
                          </a:solidFill>
                          <a:latin typeface="Century" panose="02040604050505020304" pitchFamily="18" charset="0"/>
                        </a:rPr>
                        <a:t>OARS Skill</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latin typeface="Century" panose="02040604050505020304" pitchFamily="18" charset="0"/>
                        </a:rPr>
                        <a:t>Count</a:t>
                      </a:r>
                      <a:r>
                        <a:rPr lang="en-US" sz="2000" baseline="0" dirty="0">
                          <a:solidFill>
                            <a:schemeClr val="tx1"/>
                          </a:solidFill>
                          <a:latin typeface="Century" panose="02040604050505020304" pitchFamily="18" charset="0"/>
                        </a:rPr>
                        <a:t> </a:t>
                      </a:r>
                    </a:p>
                    <a:p>
                      <a:pPr algn="ctr"/>
                      <a:r>
                        <a:rPr lang="en-US" sz="2000" baseline="0" dirty="0">
                          <a:solidFill>
                            <a:schemeClr val="tx1"/>
                          </a:solidFill>
                          <a:latin typeface="Century" panose="02040604050505020304" pitchFamily="18" charset="0"/>
                        </a:rPr>
                        <a:t>(hash mark)</a:t>
                      </a:r>
                      <a:endParaRPr lang="en-US" sz="2000" dirty="0">
                        <a:solidFill>
                          <a:schemeClr val="tx1"/>
                        </a:solidFill>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latin typeface="Century" panose="02040604050505020304" pitchFamily="18" charset="0"/>
                        </a:rPr>
                        <a:t>Practitioner </a:t>
                      </a:r>
                    </a:p>
                    <a:p>
                      <a:pPr algn="ctr"/>
                      <a:r>
                        <a:rPr lang="en-US" sz="2000" dirty="0">
                          <a:solidFill>
                            <a:schemeClr val="tx1"/>
                          </a:solidFill>
                          <a:latin typeface="Century" panose="02040604050505020304" pitchFamily="18" charset="0"/>
                        </a:rPr>
                        <a:t>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tx1"/>
                        </a:solidFill>
                        <a:latin typeface="Century" panose="02040604050505020304" pitchFamily="18" charset="0"/>
                      </a:endParaRPr>
                    </a:p>
                    <a:p>
                      <a:pPr algn="ctr"/>
                      <a:r>
                        <a:rPr lang="en-US" sz="2000" dirty="0">
                          <a:solidFill>
                            <a:schemeClr val="tx1"/>
                          </a:solidFill>
                          <a:latin typeface="Century" panose="02040604050505020304" pitchFamily="18" charset="0"/>
                        </a:rPr>
                        <a:t>Speaker Response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5453231"/>
                  </a:ext>
                </a:extLst>
              </a:tr>
              <a:tr h="1234440">
                <a:tc>
                  <a:txBody>
                    <a:bodyPr/>
                    <a:lstStyle/>
                    <a:p>
                      <a:pPr algn="ctr"/>
                      <a:r>
                        <a:rPr lang="en-US" sz="2000" b="1" dirty="0">
                          <a:latin typeface="Century" panose="02040604050505020304" pitchFamily="18" charset="0"/>
                        </a:rPr>
                        <a:t>Open question</a:t>
                      </a:r>
                    </a:p>
                    <a:p>
                      <a:pPr algn="ctr"/>
                      <a:r>
                        <a:rPr lang="en-US" sz="2000" dirty="0">
                          <a:latin typeface="Century" panose="02040604050505020304" pitchFamily="18" charset="0"/>
                        </a:rPr>
                        <a:t>vs.</a:t>
                      </a:r>
                    </a:p>
                    <a:p>
                      <a:pPr algn="ctr"/>
                      <a:r>
                        <a:rPr lang="en-US" sz="2000" dirty="0">
                          <a:latin typeface="Century" panose="02040604050505020304" pitchFamily="18" charset="0"/>
                        </a:rPr>
                        <a:t>Closed question</a:t>
                      </a:r>
                    </a:p>
                    <a:p>
                      <a:pPr algn="ctr"/>
                      <a:endParaRPr lang="en-US" sz="2000" dirty="0">
                        <a:latin typeface="Century" panose="020406040505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i="1" dirty="0">
                          <a:latin typeface="Century" panose="02040604050505020304" pitchFamily="18" charset="0"/>
                        </a:rPr>
                        <a:t>Starters:</a:t>
                      </a:r>
                      <a:r>
                        <a:rPr lang="en-US" sz="2000" i="1" baseline="0" dirty="0">
                          <a:latin typeface="Century" panose="02040604050505020304" pitchFamily="18" charset="0"/>
                        </a:rPr>
                        <a:t>  Tell me… Describe… What…? How…?  </a:t>
                      </a:r>
                    </a:p>
                    <a:p>
                      <a:endParaRPr lang="en-US" sz="2000" i="1" baseline="0" dirty="0">
                        <a:latin typeface="Century" panose="02040604050505020304" pitchFamily="18" charset="0"/>
                      </a:endParaRPr>
                    </a:p>
                    <a:p>
                      <a:r>
                        <a:rPr lang="en-US" sz="2000" i="1" baseline="0" dirty="0">
                          <a:latin typeface="Century" panose="02040604050505020304" pitchFamily="18" charset="0"/>
                        </a:rPr>
                        <a:t>Can you..?  Did you..?   Are you..? are closed</a:t>
                      </a:r>
                      <a:endParaRPr lang="en-US" sz="2000" i="1"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i="1"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4041594"/>
                  </a:ext>
                </a:extLst>
              </a:tr>
              <a:tr h="670560">
                <a:tc>
                  <a:txBody>
                    <a:bodyPr/>
                    <a:lstStyle/>
                    <a:p>
                      <a:pPr algn="ctr"/>
                      <a:r>
                        <a:rPr lang="en-US" sz="2000" b="1" dirty="0">
                          <a:latin typeface="Century" panose="02040604050505020304" pitchFamily="18" charset="0"/>
                        </a:rPr>
                        <a:t>Affirmation</a:t>
                      </a:r>
                    </a:p>
                    <a:p>
                      <a:pPr algn="ctr"/>
                      <a:endParaRPr lang="en-US" sz="2000" dirty="0">
                        <a:latin typeface="Century" panose="020406040505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i="1" dirty="0">
                          <a:latin typeface="Century" panose="02040604050505020304" pitchFamily="18" charset="0"/>
                        </a:rPr>
                        <a:t>Must be about</a:t>
                      </a:r>
                      <a:r>
                        <a:rPr lang="en-US" sz="2000" i="1" baseline="0" dirty="0">
                          <a:latin typeface="Century" panose="02040604050505020304" pitchFamily="18" charset="0"/>
                        </a:rPr>
                        <a:t> </a:t>
                      </a:r>
                      <a:r>
                        <a:rPr lang="en-US" sz="2000" i="1" u="sng" baseline="0" dirty="0">
                          <a:latin typeface="Century" panose="02040604050505020304" pitchFamily="18" charset="0"/>
                        </a:rPr>
                        <a:t>specific</a:t>
                      </a:r>
                      <a:r>
                        <a:rPr lang="en-US" sz="2000" i="1" baseline="0" dirty="0">
                          <a:latin typeface="Century" panose="02040604050505020304" pitchFamily="18" charset="0"/>
                        </a:rPr>
                        <a:t> strength</a:t>
                      </a:r>
                    </a:p>
                    <a:p>
                      <a:endParaRPr lang="en-US" sz="2000" i="1"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i="1"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3034643"/>
                  </a:ext>
                </a:extLst>
              </a:tr>
              <a:tr h="1239751">
                <a:tc>
                  <a:txBody>
                    <a:bodyPr/>
                    <a:lstStyle/>
                    <a:p>
                      <a:pPr algn="ctr"/>
                      <a:r>
                        <a:rPr lang="en-US" sz="2000" b="1" dirty="0">
                          <a:latin typeface="Century" panose="02040604050505020304" pitchFamily="18" charset="0"/>
                        </a:rPr>
                        <a:t>Reflective</a:t>
                      </a:r>
                      <a:r>
                        <a:rPr lang="en-US" sz="2000" b="1" baseline="0" dirty="0">
                          <a:latin typeface="Century" panose="02040604050505020304" pitchFamily="18" charset="0"/>
                        </a:rPr>
                        <a:t> listening</a:t>
                      </a:r>
                    </a:p>
                    <a:p>
                      <a:pPr algn="ctr"/>
                      <a:endParaRPr lang="en-US" sz="2000" dirty="0">
                        <a:latin typeface="Century" panose="020406040505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i="1" dirty="0">
                          <a:latin typeface="Century" panose="02040604050505020304" pitchFamily="18" charset="0"/>
                        </a:rPr>
                        <a:t>Must be a </a:t>
                      </a:r>
                      <a:r>
                        <a:rPr lang="en-US" sz="2000" i="1" u="sng" dirty="0">
                          <a:latin typeface="Century" panose="02040604050505020304" pitchFamily="18" charset="0"/>
                        </a:rPr>
                        <a:t>statement</a:t>
                      </a:r>
                    </a:p>
                    <a:p>
                      <a:r>
                        <a:rPr lang="en-US" sz="2000" i="1" dirty="0">
                          <a:latin typeface="Century" panose="02040604050505020304" pitchFamily="18" charset="0"/>
                        </a:rPr>
                        <a:t>Simple</a:t>
                      </a:r>
                      <a:r>
                        <a:rPr lang="en-US" sz="2000" i="1" baseline="0" dirty="0">
                          <a:latin typeface="Century" panose="02040604050505020304" pitchFamily="18" charset="0"/>
                        </a:rPr>
                        <a:t> vs. Complex</a:t>
                      </a:r>
                    </a:p>
                    <a:p>
                      <a:r>
                        <a:rPr lang="en-US" sz="2000" i="1" baseline="0" dirty="0">
                          <a:latin typeface="Century" panose="02040604050505020304" pitchFamily="18" charset="0"/>
                        </a:rPr>
                        <a:t>Summary counts as 1 reflection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i="1" baseline="0" dirty="0">
                        <a:latin typeface="Century" panose="02040604050505020304" pitchFamily="18"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1283885"/>
                  </a:ext>
                </a:extLst>
              </a:tr>
            </a:tbl>
          </a:graphicData>
        </a:graphic>
      </p:graphicFrame>
      <p:cxnSp>
        <p:nvCxnSpPr>
          <p:cNvPr id="4" name="Straight Connector 3"/>
          <p:cNvCxnSpPr/>
          <p:nvPr/>
        </p:nvCxnSpPr>
        <p:spPr>
          <a:xfrm>
            <a:off x="304800" y="3048000"/>
            <a:ext cx="5867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95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000"/>
          </a:xfrm>
        </p:spPr>
        <p:txBody>
          <a:bodyPr/>
          <a:lstStyle/>
          <a:p>
            <a:r>
              <a:rPr lang="en-US" dirty="0"/>
              <a:t>Debrief</a:t>
            </a:r>
          </a:p>
        </p:txBody>
      </p:sp>
      <p:sp>
        <p:nvSpPr>
          <p:cNvPr id="3" name="Content Placeholder 2"/>
          <p:cNvSpPr>
            <a:spLocks noGrp="1"/>
          </p:cNvSpPr>
          <p:nvPr>
            <p:ph sz="quarter" idx="10"/>
          </p:nvPr>
        </p:nvSpPr>
        <p:spPr>
          <a:xfrm>
            <a:off x="228600" y="1676400"/>
            <a:ext cx="8686800" cy="3810000"/>
          </a:xfrm>
        </p:spPr>
        <p:txBody>
          <a:bodyPr/>
          <a:lstStyle/>
          <a:p>
            <a:pPr>
              <a:defRPr/>
            </a:pPr>
            <a:r>
              <a:rPr lang="en-US" sz="3200" dirty="0"/>
              <a:t>Engagement skills are readily measurable and observable: </a:t>
            </a:r>
          </a:p>
          <a:p>
            <a:pPr lvl="1">
              <a:defRPr/>
            </a:pPr>
            <a:r>
              <a:rPr lang="en-US" dirty="0"/>
              <a:t>What were some general observations you made? </a:t>
            </a:r>
          </a:p>
          <a:p>
            <a:pPr lvl="1">
              <a:defRPr/>
            </a:pPr>
            <a:r>
              <a:rPr lang="en-US" dirty="0"/>
              <a:t>What were some specific examples of practitioner use of OARS skills?</a:t>
            </a:r>
          </a:p>
          <a:p>
            <a:pPr marL="233362" lvl="1" indent="0">
              <a:buNone/>
              <a:defRPr/>
            </a:pPr>
            <a:endParaRPr lang="en-US" dirty="0"/>
          </a:p>
          <a:p>
            <a:pPr>
              <a:defRPr/>
            </a:pPr>
            <a:r>
              <a:rPr lang="en-US" sz="3200" dirty="0"/>
              <a:t>How did the speaker seem to respond?</a:t>
            </a:r>
          </a:p>
          <a:p>
            <a:pPr marL="0" indent="0">
              <a:buNone/>
              <a:defRPr/>
            </a:pPr>
            <a:endParaRPr lang="en-US" sz="3200" dirty="0"/>
          </a:p>
          <a:p>
            <a:pPr>
              <a:defRPr/>
            </a:pPr>
            <a:endParaRPr lang="en-US" sz="3200" dirty="0"/>
          </a:p>
          <a:p>
            <a:pPr marL="0" indent="0">
              <a:buNone/>
              <a:defRPr/>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86977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304800" y="1752600"/>
            <a:ext cx="8534400" cy="4038600"/>
          </a:xfrm>
        </p:spPr>
        <p:txBody>
          <a:bodyPr/>
          <a:lstStyle/>
          <a:p>
            <a:pPr>
              <a:defRPr/>
            </a:pPr>
            <a:r>
              <a:rPr lang="en-US" sz="3200" dirty="0"/>
              <a:t>Engagement skills are readily assessable:  </a:t>
            </a:r>
          </a:p>
          <a:p>
            <a:pPr lvl="1">
              <a:defRPr/>
            </a:pPr>
            <a:r>
              <a:rPr lang="en-US" dirty="0"/>
              <a:t>At least 70% of all questions are open</a:t>
            </a:r>
          </a:p>
          <a:p>
            <a:pPr lvl="1">
              <a:defRPr/>
            </a:pPr>
            <a:r>
              <a:rPr lang="en-US" dirty="0"/>
              <a:t>At least 1 affirmation of specific strength</a:t>
            </a:r>
          </a:p>
          <a:p>
            <a:pPr lvl="1">
              <a:defRPr/>
            </a:pPr>
            <a:r>
              <a:rPr lang="en-US" dirty="0"/>
              <a:t>At least 1:1 ratio of reflections to questions</a:t>
            </a:r>
          </a:p>
          <a:p>
            <a:pPr lvl="1">
              <a:defRPr/>
            </a:pPr>
            <a:r>
              <a:rPr lang="en-US" dirty="0"/>
              <a:t>At least 40% of all reflections are complex</a:t>
            </a:r>
          </a:p>
          <a:p>
            <a:pPr lvl="1">
              <a:defRPr/>
            </a:pPr>
            <a:r>
              <a:rPr lang="en-US" dirty="0"/>
              <a:t>At least 50% of talking time is by the client </a:t>
            </a:r>
          </a:p>
          <a:p>
            <a:pPr marL="233362" lvl="1" indent="0">
              <a:buNone/>
              <a:defRPr/>
            </a:pPr>
            <a:endParaRPr lang="en-US" sz="2400" dirty="0"/>
          </a:p>
          <a:p>
            <a:pPr marL="0" indent="0">
              <a:buNone/>
            </a:pPr>
            <a:endParaRPr lang="en-US" sz="2800" dirty="0"/>
          </a:p>
        </p:txBody>
      </p:sp>
      <p:sp>
        <p:nvSpPr>
          <p:cNvPr id="5" name="Title 1"/>
          <p:cNvSpPr>
            <a:spLocks noGrp="1"/>
          </p:cNvSpPr>
          <p:nvPr>
            <p:ph type="title"/>
          </p:nvPr>
        </p:nvSpPr>
        <p:spPr>
          <a:xfrm>
            <a:off x="457200" y="0"/>
            <a:ext cx="8229600" cy="1270000"/>
          </a:xfrm>
        </p:spPr>
        <p:txBody>
          <a:bodyPr/>
          <a:lstStyle/>
          <a:p>
            <a:r>
              <a:rPr lang="en-US" dirty="0"/>
              <a:t>Debrief (cont.)</a:t>
            </a:r>
          </a:p>
        </p:txBody>
      </p:sp>
    </p:spTree>
    <p:extLst>
      <p:ext uri="{BB962C8B-B14F-4D97-AF65-F5344CB8AC3E}">
        <p14:creationId xmlns:p14="http://schemas.microsoft.com/office/powerpoint/2010/main" val="501166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Activity</a:t>
            </a:r>
          </a:p>
        </p:txBody>
      </p:sp>
      <p:sp>
        <p:nvSpPr>
          <p:cNvPr id="3" name="Content Placeholder 2"/>
          <p:cNvSpPr>
            <a:spLocks noGrp="1"/>
          </p:cNvSpPr>
          <p:nvPr>
            <p:ph sz="quarter" idx="10"/>
          </p:nvPr>
        </p:nvSpPr>
        <p:spPr>
          <a:xfrm>
            <a:off x="457200" y="1828800"/>
            <a:ext cx="8229600" cy="4453128"/>
          </a:xfrm>
        </p:spPr>
        <p:txBody>
          <a:bodyPr/>
          <a:lstStyle/>
          <a:p>
            <a:pPr marL="514350" indent="-514350">
              <a:buAutoNum type="arabicPeriod"/>
            </a:pPr>
            <a:r>
              <a:rPr lang="en-US" sz="2800" dirty="0"/>
              <a:t>What is one thing you learned or re-learned about engagement?</a:t>
            </a:r>
          </a:p>
          <a:p>
            <a:pPr marL="514350" indent="-514350">
              <a:buAutoNum type="arabicPeriod"/>
            </a:pPr>
            <a:r>
              <a:rPr lang="en-US" sz="2800" dirty="0"/>
              <a:t>What is one thing you could do differently during the first few minutes of your next encounters with clients?</a:t>
            </a:r>
          </a:p>
        </p:txBody>
      </p:sp>
    </p:spTree>
    <p:extLst>
      <p:ext uri="{BB962C8B-B14F-4D97-AF65-F5344CB8AC3E}">
        <p14:creationId xmlns:p14="http://schemas.microsoft.com/office/powerpoint/2010/main" val="39669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3" y="304800"/>
            <a:ext cx="8229600" cy="1041400"/>
          </a:xfrm>
        </p:spPr>
        <p:txBody>
          <a:bodyPr/>
          <a:lstStyle/>
          <a:p>
            <a:r>
              <a:rPr lang="en-US" dirty="0"/>
              <a:t>Presentation Outline</a:t>
            </a:r>
          </a:p>
        </p:txBody>
      </p:sp>
      <p:sp>
        <p:nvSpPr>
          <p:cNvPr id="3" name="Content Placeholder 2"/>
          <p:cNvSpPr>
            <a:spLocks noGrp="1"/>
          </p:cNvSpPr>
          <p:nvPr>
            <p:ph sz="quarter" idx="10"/>
          </p:nvPr>
        </p:nvSpPr>
        <p:spPr/>
        <p:txBody>
          <a:bodyPr/>
          <a:lstStyle/>
          <a:p>
            <a:pPr marL="514350" indent="-514350">
              <a:buAutoNum type="arabicPeriod"/>
            </a:pPr>
            <a:r>
              <a:rPr lang="en-US" sz="3200" dirty="0"/>
              <a:t>Engagement what and why</a:t>
            </a:r>
          </a:p>
          <a:p>
            <a:pPr marL="514350" indent="-514350">
              <a:buAutoNum type="arabicPeriod"/>
            </a:pPr>
            <a:r>
              <a:rPr lang="en-US" sz="3200" dirty="0"/>
              <a:t>Core communication skills</a:t>
            </a:r>
          </a:p>
          <a:p>
            <a:pPr marL="514350" indent="-514350">
              <a:buAutoNum type="arabicPeriod"/>
            </a:pPr>
            <a:r>
              <a:rPr lang="en-US" sz="3200" dirty="0"/>
              <a:t>Demonstration and debrief</a:t>
            </a:r>
          </a:p>
          <a:p>
            <a:pPr marL="514350" indent="-514350">
              <a:buAutoNum type="arabicPeriod"/>
            </a:pPr>
            <a:r>
              <a:rPr lang="en-US" sz="3200" dirty="0"/>
              <a:t>Closing activity</a:t>
            </a:r>
          </a:p>
        </p:txBody>
      </p:sp>
    </p:spTree>
    <p:extLst>
      <p:ext uri="{BB962C8B-B14F-4D97-AF65-F5344CB8AC3E}">
        <p14:creationId xmlns:p14="http://schemas.microsoft.com/office/powerpoint/2010/main" val="1569274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524000"/>
          </a:xfrm>
        </p:spPr>
        <p:txBody>
          <a:bodyPr/>
          <a:lstStyle/>
          <a:p>
            <a:r>
              <a:rPr lang="en-US" dirty="0"/>
              <a:t>References</a:t>
            </a:r>
          </a:p>
        </p:txBody>
      </p:sp>
      <p:sp>
        <p:nvSpPr>
          <p:cNvPr id="3" name="Content Placeholder 2"/>
          <p:cNvSpPr>
            <a:spLocks noGrp="1"/>
          </p:cNvSpPr>
          <p:nvPr>
            <p:ph sz="quarter" idx="10"/>
          </p:nvPr>
        </p:nvSpPr>
        <p:spPr>
          <a:xfrm>
            <a:off x="304800" y="1524000"/>
            <a:ext cx="8382000" cy="4572000"/>
          </a:xfrm>
        </p:spPr>
        <p:txBody>
          <a:bodyPr/>
          <a:lstStyle/>
          <a:p>
            <a:r>
              <a:rPr lang="en-US" sz="2400" dirty="0"/>
              <a:t>Elliott R., </a:t>
            </a:r>
            <a:r>
              <a:rPr lang="en-US" sz="2400" dirty="0" err="1"/>
              <a:t>Bohart</a:t>
            </a:r>
            <a:r>
              <a:rPr lang="en-US" sz="2400" dirty="0"/>
              <a:t>, A. C., Watson J. C. et al. (2018). Therapist empathy and client outcome: An updated meta-analysis. </a:t>
            </a:r>
            <a:r>
              <a:rPr lang="en-US" sz="2400" i="1" dirty="0"/>
              <a:t>Psychotherapy, 55</a:t>
            </a:r>
            <a:r>
              <a:rPr lang="en-US" sz="2400" dirty="0"/>
              <a:t>(4), 399-410.</a:t>
            </a:r>
          </a:p>
          <a:p>
            <a:pPr lvl="0"/>
            <a:r>
              <a:rPr lang="en-US" sz="2400" dirty="0"/>
              <a:t>Miller, W. R., &amp; </a:t>
            </a:r>
            <a:r>
              <a:rPr lang="en-US" sz="2400" dirty="0" err="1"/>
              <a:t>Rollnick</a:t>
            </a:r>
            <a:r>
              <a:rPr lang="en-US" sz="2400" dirty="0"/>
              <a:t>, S. (2013). </a:t>
            </a:r>
            <a:r>
              <a:rPr lang="en-US" sz="2400" i="1" dirty="0"/>
              <a:t>Motivational interviewing: Helping people change</a:t>
            </a:r>
            <a:r>
              <a:rPr lang="en-US" sz="2400" dirty="0"/>
              <a:t> (3</a:t>
            </a:r>
            <a:r>
              <a:rPr lang="en-US" sz="2400" baseline="30000" dirty="0"/>
              <a:t>rd</a:t>
            </a:r>
            <a:r>
              <a:rPr lang="en-US" sz="2400" dirty="0"/>
              <a:t> ed.). New York, NY: Guilford Press.</a:t>
            </a:r>
          </a:p>
          <a:p>
            <a:pPr lvl="0"/>
            <a:r>
              <a:rPr lang="en-US" sz="2400" dirty="0"/>
              <a:t>Moyers, T. B., Miller, W. R., &amp; Hendrickson, S. M. (2005). How does motivational interviewing work? Therapist interpersonal skill predicts client involvement within motivational interviewing sessions. </a:t>
            </a:r>
            <a:r>
              <a:rPr lang="en-US" sz="2400" i="1" dirty="0"/>
              <a:t>Journal of Consulting and Clinical Psychology, 73</a:t>
            </a:r>
            <a:r>
              <a:rPr lang="en-US" sz="2400" dirty="0"/>
              <a:t>(4), 590-598.  </a:t>
            </a:r>
          </a:p>
        </p:txBody>
      </p:sp>
    </p:spTree>
    <p:extLst>
      <p:ext uri="{BB962C8B-B14F-4D97-AF65-F5344CB8AC3E}">
        <p14:creationId xmlns:p14="http://schemas.microsoft.com/office/powerpoint/2010/main" val="117609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90945"/>
            <a:ext cx="8229600" cy="1080655"/>
          </a:xfrm>
        </p:spPr>
        <p:txBody>
          <a:bodyPr/>
          <a:lstStyle/>
          <a:p>
            <a:r>
              <a:rPr lang="en-US" dirty="0"/>
              <a:t>What is engagement?</a:t>
            </a:r>
          </a:p>
        </p:txBody>
      </p:sp>
      <p:sp>
        <p:nvSpPr>
          <p:cNvPr id="3" name="Content Placeholder 2"/>
          <p:cNvSpPr>
            <a:spLocks noGrp="1"/>
          </p:cNvSpPr>
          <p:nvPr>
            <p:ph sz="quarter" idx="10"/>
          </p:nvPr>
        </p:nvSpPr>
        <p:spPr>
          <a:xfrm>
            <a:off x="457200" y="1676400"/>
            <a:ext cx="8229600" cy="4376928"/>
          </a:xfrm>
        </p:spPr>
        <p:txBody>
          <a:bodyPr>
            <a:noAutofit/>
          </a:bodyPr>
          <a:lstStyle/>
          <a:p>
            <a:r>
              <a:rPr lang="en-US" altLang="en-US" sz="3200" dirty="0"/>
              <a:t>Client involvement in initial services</a:t>
            </a:r>
          </a:p>
          <a:p>
            <a:r>
              <a:rPr lang="en-US" altLang="en-US" sz="3200" dirty="0"/>
              <a:t>Process of establishing then maintaining a good working relationship</a:t>
            </a:r>
          </a:p>
          <a:p>
            <a:r>
              <a:rPr lang="en-US" altLang="en-US" sz="3200" dirty="0"/>
              <a:t>What happens during the first few minutes of </a:t>
            </a:r>
            <a:r>
              <a:rPr lang="en-US" altLang="en-US" sz="3200" u="sng" dirty="0"/>
              <a:t>every encounter</a:t>
            </a:r>
          </a:p>
          <a:p>
            <a:r>
              <a:rPr lang="en-US" altLang="en-US" sz="3200" dirty="0"/>
              <a:t>What the practitioner says and does (core communication skills) which are readily measureable, observable, and assessable</a:t>
            </a:r>
          </a:p>
          <a:p>
            <a:endParaRPr lang="en-US" altLang="en-US" sz="3200" dirty="0"/>
          </a:p>
        </p:txBody>
      </p:sp>
    </p:spTree>
    <p:extLst>
      <p:ext uri="{BB962C8B-B14F-4D97-AF65-F5344CB8AC3E}">
        <p14:creationId xmlns:p14="http://schemas.microsoft.com/office/powerpoint/2010/main" val="770474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81000" y="0"/>
            <a:ext cx="8305800" cy="1447800"/>
          </a:xfrm>
        </p:spPr>
        <p:txBody>
          <a:bodyPr/>
          <a:lstStyle/>
          <a:p>
            <a:r>
              <a:rPr lang="en-US" dirty="0"/>
              <a:t>Why is engagement important?</a:t>
            </a:r>
          </a:p>
        </p:txBody>
      </p:sp>
      <p:graphicFrame>
        <p:nvGraphicFramePr>
          <p:cNvPr id="2" name="Diagram 1"/>
          <p:cNvGraphicFramePr/>
          <p:nvPr>
            <p:extLst>
              <p:ext uri="{D42A27DB-BD31-4B8C-83A1-F6EECF244321}">
                <p14:modId xmlns:p14="http://schemas.microsoft.com/office/powerpoint/2010/main" val="202848541"/>
              </p:ext>
            </p:extLst>
          </p:nvPr>
        </p:nvGraphicFramePr>
        <p:xfrm>
          <a:off x="-152400" y="609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p:cNvSpPr/>
          <p:nvPr/>
        </p:nvSpPr>
        <p:spPr>
          <a:xfrm>
            <a:off x="1371600" y="4419600"/>
            <a:ext cx="66294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Engagement Process</a:t>
            </a:r>
          </a:p>
        </p:txBody>
      </p:sp>
    </p:spTree>
    <p:extLst>
      <p:ext uri="{BB962C8B-B14F-4D97-AF65-F5344CB8AC3E}">
        <p14:creationId xmlns:p14="http://schemas.microsoft.com/office/powerpoint/2010/main" val="5187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8"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81000" y="0"/>
            <a:ext cx="8305800" cy="1447800"/>
          </a:xfrm>
        </p:spPr>
        <p:txBody>
          <a:bodyPr/>
          <a:lstStyle/>
          <a:p>
            <a:r>
              <a:rPr lang="en-US" dirty="0"/>
              <a:t>Why is engagement important?</a:t>
            </a:r>
          </a:p>
        </p:txBody>
      </p:sp>
      <p:sp>
        <p:nvSpPr>
          <p:cNvPr id="3" name="Content Placeholder 2"/>
          <p:cNvSpPr>
            <a:spLocks noGrp="1"/>
          </p:cNvSpPr>
          <p:nvPr>
            <p:ph sz="quarter" idx="10"/>
          </p:nvPr>
        </p:nvSpPr>
        <p:spPr>
          <a:xfrm>
            <a:off x="219635" y="5334000"/>
            <a:ext cx="8763000" cy="990600"/>
          </a:xfrm>
        </p:spPr>
        <p:txBody>
          <a:bodyPr>
            <a:noAutofit/>
          </a:bodyPr>
          <a:lstStyle/>
          <a:p>
            <a:pPr marL="0" indent="0" algn="ctr">
              <a:buNone/>
            </a:pPr>
            <a:r>
              <a:rPr lang="en-US" altLang="en-US" sz="2800" i="1" dirty="0"/>
              <a:t>People cannot benefit from services </a:t>
            </a:r>
          </a:p>
          <a:p>
            <a:pPr marL="0" indent="0" algn="ctr">
              <a:buNone/>
            </a:pPr>
            <a:r>
              <a:rPr lang="en-US" altLang="en-US" sz="2800" i="1" dirty="0"/>
              <a:t>that are not received. </a:t>
            </a:r>
          </a:p>
        </p:txBody>
      </p:sp>
      <p:graphicFrame>
        <p:nvGraphicFramePr>
          <p:cNvPr id="2" name="Diagram 1"/>
          <p:cNvGraphicFramePr/>
          <p:nvPr>
            <p:extLst>
              <p:ext uri="{D42A27DB-BD31-4B8C-83A1-F6EECF244321}">
                <p14:modId xmlns:p14="http://schemas.microsoft.com/office/powerpoint/2010/main" val="2982196374"/>
              </p:ext>
            </p:extLst>
          </p:nvPr>
        </p:nvGraphicFramePr>
        <p:xfrm>
          <a:off x="-152400" y="609600"/>
          <a:ext cx="9144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p:cNvSpPr/>
          <p:nvPr/>
        </p:nvSpPr>
        <p:spPr>
          <a:xfrm>
            <a:off x="1371600" y="4419600"/>
            <a:ext cx="6629400" cy="7620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Disengagement Process</a:t>
            </a:r>
          </a:p>
        </p:txBody>
      </p:sp>
    </p:spTree>
    <p:extLst>
      <p:ext uri="{BB962C8B-B14F-4D97-AF65-F5344CB8AC3E}">
        <p14:creationId xmlns:p14="http://schemas.microsoft.com/office/powerpoint/2010/main" val="247122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 y="457200"/>
            <a:ext cx="8991600" cy="2057400"/>
          </a:xfrm>
        </p:spPr>
        <p:txBody>
          <a:bodyPr/>
          <a:lstStyle/>
          <a:p>
            <a:r>
              <a:rPr lang="en-US" dirty="0"/>
              <a:t>Poll: How do you think about engagement?</a:t>
            </a:r>
            <a:br>
              <a:rPr lang="en-US" dirty="0"/>
            </a:br>
            <a:endParaRPr lang="en-US" dirty="0"/>
          </a:p>
        </p:txBody>
      </p:sp>
      <p:sp>
        <p:nvSpPr>
          <p:cNvPr id="4" name="Content Placeholder 2"/>
          <p:cNvSpPr>
            <a:spLocks noGrp="1"/>
          </p:cNvSpPr>
          <p:nvPr>
            <p:ph sz="quarter" idx="10"/>
          </p:nvPr>
        </p:nvSpPr>
        <p:spPr>
          <a:xfrm>
            <a:off x="880782" y="2895600"/>
            <a:ext cx="7239000" cy="2655332"/>
          </a:xfrm>
        </p:spPr>
        <p:txBody>
          <a:bodyPr/>
          <a:lstStyle/>
          <a:p>
            <a:pPr marL="0" indent="0" algn="ctr">
              <a:buNone/>
            </a:pPr>
            <a:r>
              <a:rPr lang="en-US" sz="3200" dirty="0"/>
              <a:t>(That is, how do you think about what happens during first few minutes of every encounter?)</a:t>
            </a:r>
          </a:p>
        </p:txBody>
      </p:sp>
    </p:spTree>
    <p:extLst>
      <p:ext uri="{BB962C8B-B14F-4D97-AF65-F5344CB8AC3E}">
        <p14:creationId xmlns:p14="http://schemas.microsoft.com/office/powerpoint/2010/main" val="93414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3171003322"/>
              </p:ext>
            </p:extLst>
          </p:nvPr>
        </p:nvGraphicFramePr>
        <p:xfrm>
          <a:off x="0" y="1"/>
          <a:ext cx="9144000" cy="6324598"/>
        </p:xfrm>
        <a:graphic>
          <a:graphicData uri="http://schemas.openxmlformats.org/drawingml/2006/table">
            <a:tbl>
              <a:tblPr firstRow="1" bandRow="1">
                <a:tableStyleId>{5C22544A-7EE6-4342-B048-85BDC9FD1C3A}</a:tableStyleId>
              </a:tblPr>
              <a:tblGrid>
                <a:gridCol w="4366977">
                  <a:extLst>
                    <a:ext uri="{9D8B030D-6E8A-4147-A177-3AD203B41FA5}">
                      <a16:colId xmlns:a16="http://schemas.microsoft.com/office/drawing/2014/main" val="20000"/>
                    </a:ext>
                  </a:extLst>
                </a:gridCol>
                <a:gridCol w="4777023">
                  <a:extLst>
                    <a:ext uri="{9D8B030D-6E8A-4147-A177-3AD203B41FA5}">
                      <a16:colId xmlns:a16="http://schemas.microsoft.com/office/drawing/2014/main" val="20001"/>
                    </a:ext>
                  </a:extLst>
                </a:gridCol>
              </a:tblGrid>
              <a:tr h="1323755">
                <a:tc>
                  <a:txBody>
                    <a:bodyPr/>
                    <a:lstStyle/>
                    <a:p>
                      <a:pPr algn="ctr"/>
                      <a:r>
                        <a:rPr lang="en-US" sz="2800" dirty="0">
                          <a:solidFill>
                            <a:schemeClr val="bg1"/>
                          </a:solidFill>
                          <a:latin typeface="Century" panose="02040604050505020304" pitchFamily="18" charset="0"/>
                        </a:rPr>
                        <a:t>Perspectives that Promote Disengagement</a:t>
                      </a:r>
                    </a:p>
                  </a:txBody>
                  <a:tcPr>
                    <a:solidFill>
                      <a:schemeClr val="accent2"/>
                    </a:solidFill>
                  </a:tcPr>
                </a:tc>
                <a:tc>
                  <a:txBody>
                    <a:bodyPr/>
                    <a:lstStyle/>
                    <a:p>
                      <a:pPr algn="ctr"/>
                      <a:r>
                        <a:rPr lang="en-US" sz="2800" dirty="0">
                          <a:solidFill>
                            <a:schemeClr val="bg1"/>
                          </a:solidFill>
                          <a:latin typeface="Century" panose="02040604050505020304" pitchFamily="18" charset="0"/>
                        </a:rPr>
                        <a:t>Perspectives</a:t>
                      </a:r>
                      <a:r>
                        <a:rPr lang="en-US" sz="2800" baseline="0" dirty="0">
                          <a:solidFill>
                            <a:schemeClr val="bg1"/>
                          </a:solidFill>
                          <a:latin typeface="Century" panose="02040604050505020304" pitchFamily="18" charset="0"/>
                        </a:rPr>
                        <a:t> that </a:t>
                      </a:r>
                      <a:r>
                        <a:rPr lang="en-US" sz="2800" dirty="0">
                          <a:solidFill>
                            <a:schemeClr val="bg1"/>
                          </a:solidFill>
                          <a:latin typeface="Century" panose="02040604050505020304" pitchFamily="18" charset="0"/>
                        </a:rPr>
                        <a:t>Promote</a:t>
                      </a:r>
                      <a:r>
                        <a:rPr lang="en-US" sz="2800" baseline="0" dirty="0">
                          <a:solidFill>
                            <a:schemeClr val="bg1"/>
                          </a:solidFill>
                          <a:latin typeface="Century" panose="02040604050505020304" pitchFamily="18" charset="0"/>
                        </a:rPr>
                        <a:t> Engagement</a:t>
                      </a:r>
                      <a:endParaRPr lang="en-US" sz="2800" dirty="0">
                        <a:solidFill>
                          <a:schemeClr val="bg1"/>
                        </a:solidFill>
                        <a:latin typeface="Century" panose="02040604050505020304" pitchFamily="18" charset="0"/>
                      </a:endParaRPr>
                    </a:p>
                  </a:txBody>
                  <a:tcPr/>
                </a:tc>
                <a:extLst>
                  <a:ext uri="{0D108BD9-81ED-4DB2-BD59-A6C34878D82A}">
                    <a16:rowId xmlns:a16="http://schemas.microsoft.com/office/drawing/2014/main" val="10000"/>
                  </a:ext>
                </a:extLst>
              </a:tr>
              <a:tr h="1127641">
                <a:tc>
                  <a:txBody>
                    <a:bodyPr/>
                    <a:lstStyle/>
                    <a:p>
                      <a:pPr marL="0" indent="0">
                        <a:buFontTx/>
                        <a:buNone/>
                      </a:pPr>
                      <a:r>
                        <a:rPr lang="en-US" sz="2400" dirty="0">
                          <a:solidFill>
                            <a:schemeClr val="tx1"/>
                          </a:solidFill>
                          <a:latin typeface="Century" panose="02040604050505020304" pitchFamily="18" charset="0"/>
                        </a:rPr>
                        <a:t>1. Often</a:t>
                      </a:r>
                      <a:r>
                        <a:rPr lang="en-US" sz="2400" baseline="0" dirty="0">
                          <a:solidFill>
                            <a:schemeClr val="tx1"/>
                          </a:solidFill>
                          <a:latin typeface="Century" panose="02040604050505020304" pitchFamily="18" charset="0"/>
                        </a:rPr>
                        <a:t> there is not time to </a:t>
                      </a:r>
                      <a:r>
                        <a:rPr lang="en-US" sz="2400" dirty="0">
                          <a:solidFill>
                            <a:schemeClr val="tx1"/>
                          </a:solidFill>
                          <a:latin typeface="Century" panose="02040604050505020304" pitchFamily="18" charset="0"/>
                        </a:rPr>
                        <a:t>engage.</a:t>
                      </a:r>
                    </a:p>
                  </a:txBody>
                  <a:tcPr/>
                </a:tc>
                <a:tc>
                  <a:txBody>
                    <a:bodyPr/>
                    <a:lstStyle/>
                    <a:p>
                      <a:pPr marL="0" indent="0" algn="l">
                        <a:buFontTx/>
                        <a:buNone/>
                      </a:pPr>
                      <a:r>
                        <a:rPr lang="en-US" sz="2400" dirty="0">
                          <a:solidFill>
                            <a:schemeClr val="tx1"/>
                          </a:solidFill>
                          <a:latin typeface="Century" panose="02040604050505020304" pitchFamily="18" charset="0"/>
                        </a:rPr>
                        <a:t>5. Engagement</a:t>
                      </a:r>
                      <a:r>
                        <a:rPr lang="en-US" sz="2400" baseline="0" dirty="0">
                          <a:solidFill>
                            <a:schemeClr val="tx1"/>
                          </a:solidFill>
                          <a:latin typeface="Century" panose="02040604050505020304" pitchFamily="18" charset="0"/>
                        </a:rPr>
                        <a:t> can be done rapidly.</a:t>
                      </a:r>
                      <a:endParaRPr lang="en-US" sz="2400" dirty="0">
                        <a:solidFill>
                          <a:schemeClr val="tx1"/>
                        </a:solidFill>
                        <a:latin typeface="Century" panose="02040604050505020304" pitchFamily="18" charset="0"/>
                      </a:endParaRPr>
                    </a:p>
                  </a:txBody>
                  <a:tcPr/>
                </a:tc>
                <a:extLst>
                  <a:ext uri="{0D108BD9-81ED-4DB2-BD59-A6C34878D82A}">
                    <a16:rowId xmlns:a16="http://schemas.microsoft.com/office/drawing/2014/main" val="10001"/>
                  </a:ext>
                </a:extLst>
              </a:tr>
              <a:tr h="1127641">
                <a:tc>
                  <a:txBody>
                    <a:bodyPr/>
                    <a:lstStyle/>
                    <a:p>
                      <a:pPr marL="0" indent="0">
                        <a:buFontTx/>
                        <a:buNone/>
                      </a:pPr>
                      <a:r>
                        <a:rPr lang="en-US" sz="2400" dirty="0">
                          <a:solidFill>
                            <a:schemeClr val="tx1"/>
                          </a:solidFill>
                          <a:latin typeface="Century" panose="02040604050505020304" pitchFamily="18" charset="0"/>
                        </a:rPr>
                        <a:t>2. Getting</a:t>
                      </a:r>
                      <a:r>
                        <a:rPr lang="en-US" sz="2400" baseline="0" dirty="0">
                          <a:solidFill>
                            <a:schemeClr val="tx1"/>
                          </a:solidFill>
                          <a:latin typeface="Century" panose="02040604050505020304" pitchFamily="18" charset="0"/>
                        </a:rPr>
                        <a:t> to tasks quickly is important.</a:t>
                      </a:r>
                      <a:endParaRPr lang="en-US" sz="2400" dirty="0">
                        <a:solidFill>
                          <a:schemeClr val="tx1"/>
                        </a:solidFill>
                        <a:latin typeface="Century" panose="02040604050505020304" pitchFamily="18" charset="0"/>
                      </a:endParaRPr>
                    </a:p>
                  </a:txBody>
                  <a:tcPr/>
                </a:tc>
                <a:tc>
                  <a:txBody>
                    <a:bodyPr/>
                    <a:lstStyle/>
                    <a:p>
                      <a:pPr marL="0" indent="0" algn="l">
                        <a:buFontTx/>
                        <a:buNone/>
                      </a:pPr>
                      <a:r>
                        <a:rPr lang="en-US" sz="2400" dirty="0">
                          <a:solidFill>
                            <a:schemeClr val="tx1"/>
                          </a:solidFill>
                          <a:latin typeface="Century" panose="02040604050505020304" pitchFamily="18" charset="0"/>
                        </a:rPr>
                        <a:t>6. Engagement is task #1</a:t>
                      </a:r>
                      <a:r>
                        <a:rPr lang="en-US" sz="2400" baseline="0" dirty="0">
                          <a:solidFill>
                            <a:schemeClr val="tx1"/>
                          </a:solidFill>
                          <a:latin typeface="Century" panose="02040604050505020304" pitchFamily="18" charset="0"/>
                        </a:rPr>
                        <a:t>.</a:t>
                      </a:r>
                      <a:endParaRPr lang="en-US" sz="2400" dirty="0">
                        <a:solidFill>
                          <a:schemeClr val="tx1"/>
                        </a:solidFill>
                        <a:latin typeface="Century" panose="02040604050505020304" pitchFamily="18" charset="0"/>
                      </a:endParaRPr>
                    </a:p>
                  </a:txBody>
                  <a:tcPr/>
                </a:tc>
                <a:extLst>
                  <a:ext uri="{0D108BD9-81ED-4DB2-BD59-A6C34878D82A}">
                    <a16:rowId xmlns:a16="http://schemas.microsoft.com/office/drawing/2014/main" val="10003"/>
                  </a:ext>
                </a:extLst>
              </a:tr>
              <a:tr h="1127641">
                <a:tc>
                  <a:txBody>
                    <a:bodyPr/>
                    <a:lstStyle/>
                    <a:p>
                      <a:pPr marL="0" indent="0">
                        <a:buFontTx/>
                        <a:buNone/>
                      </a:pPr>
                      <a:r>
                        <a:rPr lang="en-US" sz="2400" dirty="0">
                          <a:solidFill>
                            <a:schemeClr val="tx1"/>
                          </a:solidFill>
                          <a:latin typeface="Century" panose="02040604050505020304" pitchFamily="18" charset="0"/>
                        </a:rPr>
                        <a:t>3. Listening takes too</a:t>
                      </a:r>
                      <a:r>
                        <a:rPr lang="en-US" sz="2400" baseline="0" dirty="0">
                          <a:solidFill>
                            <a:schemeClr val="tx1"/>
                          </a:solidFill>
                          <a:latin typeface="Century" panose="02040604050505020304" pitchFamily="18" charset="0"/>
                        </a:rPr>
                        <a:t> much time.</a:t>
                      </a:r>
                      <a:endParaRPr lang="en-US" sz="2400" dirty="0">
                        <a:solidFill>
                          <a:schemeClr val="tx1"/>
                        </a:solidFill>
                        <a:latin typeface="Century" panose="02040604050505020304" pitchFamily="18" charset="0"/>
                      </a:endParaRPr>
                    </a:p>
                  </a:txBody>
                  <a:tcPr/>
                </a:tc>
                <a:tc>
                  <a:txBody>
                    <a:bodyPr/>
                    <a:lstStyle/>
                    <a:p>
                      <a:pPr marL="0" indent="0" algn="l">
                        <a:buFontTx/>
                        <a:buNone/>
                      </a:pPr>
                      <a:r>
                        <a:rPr lang="en-US" sz="2400" dirty="0">
                          <a:solidFill>
                            <a:schemeClr val="tx1"/>
                          </a:solidFill>
                          <a:latin typeface="Century" panose="02040604050505020304" pitchFamily="18" charset="0"/>
                        </a:rPr>
                        <a:t>7. Skillful</a:t>
                      </a:r>
                      <a:r>
                        <a:rPr lang="en-US" sz="2400" baseline="0" dirty="0">
                          <a:solidFill>
                            <a:schemeClr val="tx1"/>
                          </a:solidFill>
                          <a:latin typeface="Century" panose="02040604050505020304" pitchFamily="18" charset="0"/>
                        </a:rPr>
                        <a:t> </a:t>
                      </a:r>
                      <a:r>
                        <a:rPr lang="en-US" sz="2400" dirty="0">
                          <a:solidFill>
                            <a:schemeClr val="tx1"/>
                          </a:solidFill>
                          <a:latin typeface="Century" panose="02040604050505020304" pitchFamily="18" charset="0"/>
                        </a:rPr>
                        <a:t>listening</a:t>
                      </a:r>
                      <a:r>
                        <a:rPr lang="en-US" sz="2400" baseline="0" dirty="0">
                          <a:solidFill>
                            <a:schemeClr val="tx1"/>
                          </a:solidFill>
                          <a:latin typeface="Century" panose="02040604050505020304" pitchFamily="18" charset="0"/>
                        </a:rPr>
                        <a:t> saves time. </a:t>
                      </a:r>
                      <a:endParaRPr lang="en-US" sz="2400" dirty="0">
                        <a:solidFill>
                          <a:schemeClr val="tx1"/>
                        </a:solidFill>
                        <a:latin typeface="Century" panose="02040604050505020304" pitchFamily="18" charset="0"/>
                      </a:endParaRPr>
                    </a:p>
                  </a:txBody>
                  <a:tcPr/>
                </a:tc>
                <a:extLst>
                  <a:ext uri="{0D108BD9-81ED-4DB2-BD59-A6C34878D82A}">
                    <a16:rowId xmlns:a16="http://schemas.microsoft.com/office/drawing/2014/main" val="10004"/>
                  </a:ext>
                </a:extLst>
              </a:tr>
              <a:tr h="1617920">
                <a:tc>
                  <a:txBody>
                    <a:bodyPr/>
                    <a:lstStyle/>
                    <a:p>
                      <a:pPr marL="0" indent="0">
                        <a:buFontTx/>
                        <a:buNone/>
                      </a:pPr>
                      <a:r>
                        <a:rPr lang="en-US" sz="2400" baseline="0" dirty="0">
                          <a:solidFill>
                            <a:schemeClr val="tx1"/>
                          </a:solidFill>
                          <a:latin typeface="Century" panose="02040604050505020304" pitchFamily="18" charset="0"/>
                        </a:rPr>
                        <a:t>4. Building the relationship is best through casual, informal </a:t>
                      </a:r>
                      <a:r>
                        <a:rPr lang="en-US" sz="2400" dirty="0">
                          <a:solidFill>
                            <a:schemeClr val="tx1"/>
                          </a:solidFill>
                          <a:latin typeface="Century" panose="02040604050505020304" pitchFamily="18" charset="0"/>
                        </a:rPr>
                        <a:t>chatting.</a:t>
                      </a:r>
                    </a:p>
                  </a:txBody>
                  <a:tcPr/>
                </a:tc>
                <a:tc>
                  <a:txBody>
                    <a:bodyPr/>
                    <a:lstStyle/>
                    <a:p>
                      <a:pPr marL="0" indent="0" algn="l">
                        <a:buFontTx/>
                        <a:buNone/>
                      </a:pPr>
                      <a:r>
                        <a:rPr lang="en-US" sz="2400" dirty="0">
                          <a:solidFill>
                            <a:schemeClr val="tx1"/>
                          </a:solidFill>
                          <a:latin typeface="Century" panose="02040604050505020304" pitchFamily="18" charset="0"/>
                        </a:rPr>
                        <a:t>8. Building</a:t>
                      </a:r>
                      <a:r>
                        <a:rPr lang="en-US" sz="2400" baseline="0" dirty="0">
                          <a:solidFill>
                            <a:schemeClr val="tx1"/>
                          </a:solidFill>
                          <a:latin typeface="Century" panose="02040604050505020304" pitchFamily="18" charset="0"/>
                        </a:rPr>
                        <a:t> the relationship is best though </a:t>
                      </a:r>
                      <a:r>
                        <a:rPr lang="en-US" sz="2400" dirty="0">
                          <a:solidFill>
                            <a:schemeClr val="tx1"/>
                          </a:solidFill>
                          <a:latin typeface="Century" panose="02040604050505020304" pitchFamily="18" charset="0"/>
                        </a:rPr>
                        <a:t>intentional</a:t>
                      </a:r>
                      <a:r>
                        <a:rPr lang="en-US" sz="2400" baseline="0" dirty="0">
                          <a:solidFill>
                            <a:schemeClr val="tx1"/>
                          </a:solidFill>
                          <a:latin typeface="Century" panose="02040604050505020304" pitchFamily="18" charset="0"/>
                        </a:rPr>
                        <a:t> use of communication skills.</a:t>
                      </a:r>
                      <a:endParaRPr lang="en-US" sz="2400" dirty="0">
                        <a:solidFill>
                          <a:schemeClr val="tx1"/>
                        </a:solidFill>
                        <a:latin typeface="Century" panose="02040604050505020304" pitchFamily="18" charset="0"/>
                      </a:endParaRPr>
                    </a:p>
                  </a:txBody>
                  <a:tcPr/>
                </a:tc>
                <a:extLst>
                  <a:ext uri="{0D108BD9-81ED-4DB2-BD59-A6C34878D82A}">
                    <a16:rowId xmlns:a16="http://schemas.microsoft.com/office/drawing/2014/main" val="659088875"/>
                  </a:ext>
                </a:extLst>
              </a:tr>
            </a:tbl>
          </a:graphicData>
        </a:graphic>
      </p:graphicFrame>
    </p:spTree>
    <p:extLst>
      <p:ext uri="{BB962C8B-B14F-4D97-AF65-F5344CB8AC3E}">
        <p14:creationId xmlns:p14="http://schemas.microsoft.com/office/powerpoint/2010/main" val="1971871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70000"/>
          </a:xfrm>
        </p:spPr>
        <p:txBody>
          <a:bodyPr/>
          <a:lstStyle/>
          <a:p>
            <a:r>
              <a:rPr lang="en-US" dirty="0"/>
              <a:t>Core Communication Skills: OARS</a:t>
            </a:r>
          </a:p>
        </p:txBody>
      </p:sp>
      <p:sp>
        <p:nvSpPr>
          <p:cNvPr id="3" name="Content Placeholder 2"/>
          <p:cNvSpPr>
            <a:spLocks noGrp="1"/>
          </p:cNvSpPr>
          <p:nvPr>
            <p:ph sz="quarter" idx="10"/>
          </p:nvPr>
        </p:nvSpPr>
        <p:spPr>
          <a:xfrm>
            <a:off x="420914" y="1828800"/>
            <a:ext cx="8265886" cy="3950732"/>
          </a:xfrm>
        </p:spPr>
        <p:txBody>
          <a:bodyPr/>
          <a:lstStyle/>
          <a:p>
            <a:r>
              <a:rPr lang="en-US" sz="3200" dirty="0"/>
              <a:t>Open questions </a:t>
            </a:r>
          </a:p>
          <a:p>
            <a:r>
              <a:rPr lang="en-US" sz="3200" dirty="0"/>
              <a:t>Affirmation</a:t>
            </a:r>
          </a:p>
          <a:p>
            <a:r>
              <a:rPr lang="en-US" sz="3200" dirty="0"/>
              <a:t>Reflective listening</a:t>
            </a:r>
          </a:p>
          <a:p>
            <a:r>
              <a:rPr lang="en-US" sz="3200" dirty="0"/>
              <a:t>Summarizing</a:t>
            </a:r>
          </a:p>
          <a:p>
            <a:pPr marL="0" indent="0">
              <a:buNone/>
            </a:pPr>
            <a:endParaRPr lang="en-US" sz="3200" dirty="0"/>
          </a:p>
          <a:p>
            <a:pPr marL="0" indent="0">
              <a:buNone/>
            </a:pPr>
            <a:r>
              <a:rPr lang="en-US" sz="2800" i="1" dirty="0"/>
              <a:t>Skillful use of OARS is critical for engagement because these core skills effectively and efficiently establish/maintain a good working relationship. </a:t>
            </a:r>
          </a:p>
          <a:p>
            <a:endParaRPr lang="en-US" sz="3200" dirty="0"/>
          </a:p>
        </p:txBody>
      </p:sp>
    </p:spTree>
    <p:extLst>
      <p:ext uri="{BB962C8B-B14F-4D97-AF65-F5344CB8AC3E}">
        <p14:creationId xmlns:p14="http://schemas.microsoft.com/office/powerpoint/2010/main" val="350906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
            <a:ext cx="8229600" cy="1270000"/>
          </a:xfrm>
        </p:spPr>
        <p:txBody>
          <a:bodyPr/>
          <a:lstStyle/>
          <a:p>
            <a:r>
              <a:rPr lang="en-US" u="sng" dirty="0"/>
              <a:t>O</a:t>
            </a:r>
            <a:r>
              <a:rPr lang="en-US" dirty="0"/>
              <a:t>ARS: Open Questions</a:t>
            </a:r>
          </a:p>
        </p:txBody>
      </p:sp>
      <p:sp>
        <p:nvSpPr>
          <p:cNvPr id="3" name="Content Placeholder 2"/>
          <p:cNvSpPr>
            <a:spLocks noGrp="1"/>
          </p:cNvSpPr>
          <p:nvPr>
            <p:ph sz="quarter" idx="10"/>
          </p:nvPr>
        </p:nvSpPr>
        <p:spPr>
          <a:xfrm>
            <a:off x="475128" y="1289396"/>
            <a:ext cx="8668871" cy="4343400"/>
          </a:xfrm>
        </p:spPr>
        <p:txBody>
          <a:bodyPr/>
          <a:lstStyle/>
          <a:p>
            <a:pPr>
              <a:defRPr/>
            </a:pPr>
            <a:r>
              <a:rPr lang="en-US" sz="3200" dirty="0"/>
              <a:t>Engaging open questions makes the person’s views, perspectives, and experiences central</a:t>
            </a:r>
          </a:p>
          <a:p>
            <a:pPr>
              <a:defRPr/>
            </a:pPr>
            <a:r>
              <a:rPr lang="en-US" sz="3200" dirty="0"/>
              <a:t>Curiosity promotes initial connection</a:t>
            </a:r>
          </a:p>
          <a:p>
            <a:pPr>
              <a:defRPr/>
            </a:pPr>
            <a:r>
              <a:rPr lang="en-US" sz="3200" dirty="0"/>
              <a:t>Avoid fact-gathering, closed questions</a:t>
            </a:r>
          </a:p>
          <a:p>
            <a:pPr>
              <a:defRPr/>
            </a:pPr>
            <a:r>
              <a:rPr lang="en-US" sz="3200" dirty="0"/>
              <a:t>Starters: What…? How…?  Tell me about… Describe…</a:t>
            </a:r>
          </a:p>
          <a:p>
            <a:pPr marL="0" indent="0">
              <a:buNone/>
            </a:pPr>
            <a:endParaRPr lang="en-US" sz="3200" dirty="0"/>
          </a:p>
          <a:p>
            <a:pPr marL="0" indent="0">
              <a:buNone/>
            </a:pPr>
            <a:r>
              <a:rPr lang="en-US" sz="2800" i="1" dirty="0"/>
              <a:t>In the chat box: What is an example of an </a:t>
            </a:r>
          </a:p>
          <a:p>
            <a:pPr marL="0" indent="0">
              <a:buNone/>
            </a:pPr>
            <a:r>
              <a:rPr lang="en-US" sz="2800" i="1" dirty="0"/>
              <a:t>engaging open question?</a:t>
            </a:r>
          </a:p>
        </p:txBody>
      </p:sp>
    </p:spTree>
    <p:extLst>
      <p:ext uri="{BB962C8B-B14F-4D97-AF65-F5344CB8AC3E}">
        <p14:creationId xmlns:p14="http://schemas.microsoft.com/office/powerpoint/2010/main" val="454563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9.0&quot;&gt;&lt;object type=&quot;1&quot; unique_id=&quot;10001&quot;&gt;&lt;object type=&quot;2&quot; unique_id=&quot;81051&quot;&gt;&lt;object type=&quot;3&quot; unique_id=&quot;81052&quot;&gt;&lt;property id=&quot;20148&quot; value=&quot;5&quot;/&gt;&lt;property id=&quot;20300&quot; value=&quot;Slide 1&quot;/&gt;&lt;property id=&quot;20307&quot; value=&quot;256&quot;/&gt;&lt;/object&gt;&lt;/object&gt;&lt;object type=&quot;8&quot; unique_id=&quot;81055&quot;&gt;&lt;/object&gt;&lt;/object&gt;&lt;/database&gt;"/>
  <p:tag name="SECTOMILLISECCONVERTED" val="1"/>
</p:tagLst>
</file>

<file path=ppt/theme/theme1.xml><?xml version="1.0" encoding="utf-8"?>
<a:theme xmlns:a="http://schemas.openxmlformats.org/drawingml/2006/main" name="ppttemplate1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ppttemplate1a</Template>
  <TotalTime>2526</TotalTime>
  <Words>1435</Words>
  <Application>Microsoft Office PowerPoint</Application>
  <PresentationFormat>On-screen Show (4:3)</PresentationFormat>
  <Paragraphs>196</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vt:lpstr>
      <vt:lpstr>Courier New</vt:lpstr>
      <vt:lpstr>Tunga</vt:lpstr>
      <vt:lpstr>Wingdings</vt:lpstr>
      <vt:lpstr>ppttemplate1a</vt:lpstr>
      <vt:lpstr>Keeping “Human” in Human Services: The Art of Engagement</vt:lpstr>
      <vt:lpstr>Presentation Outline</vt:lpstr>
      <vt:lpstr>What is engagement?</vt:lpstr>
      <vt:lpstr>Why is engagement important?</vt:lpstr>
      <vt:lpstr>Why is engagement important?</vt:lpstr>
      <vt:lpstr>Poll: How do you think about engagement? </vt:lpstr>
      <vt:lpstr>PowerPoint Presentation</vt:lpstr>
      <vt:lpstr>Core Communication Skills: OARS</vt:lpstr>
      <vt:lpstr>OARS: Open Questions</vt:lpstr>
      <vt:lpstr>OARS: Affirmation</vt:lpstr>
      <vt:lpstr>OARS: Reflective Listening</vt:lpstr>
      <vt:lpstr>PowerPoint Presentation</vt:lpstr>
      <vt:lpstr>PowerPoint Presentation</vt:lpstr>
      <vt:lpstr>OARS: Summarize</vt:lpstr>
      <vt:lpstr>Demonstration</vt:lpstr>
      <vt:lpstr>Example Observer Sheet</vt:lpstr>
      <vt:lpstr>Debrief</vt:lpstr>
      <vt:lpstr>Debrief (cont.)</vt:lpstr>
      <vt:lpstr>Closing Activity</vt:lpstr>
      <vt:lpstr>References</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Collaboratives: What, Why, and How</dc:title>
  <dc:creator>Fischer, Jason V</dc:creator>
  <cp:lastModifiedBy>Lori Martin</cp:lastModifiedBy>
  <cp:revision>154</cp:revision>
  <cp:lastPrinted>2020-08-03T18:27:31Z</cp:lastPrinted>
  <dcterms:created xsi:type="dcterms:W3CDTF">2018-08-08T19:34:18Z</dcterms:created>
  <dcterms:modified xsi:type="dcterms:W3CDTF">2020-08-03T18:38:30Z</dcterms:modified>
</cp:coreProperties>
</file>